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vml" ContentType="application/vnd.openxmlformats-officedocument.vmlDrawing"/>
  <Default Extension="gif" ContentType="image/gif"/>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708" r:id="rId3"/>
    <p:sldMasterId id="2147483744" r:id="rId4"/>
    <p:sldMasterId id="2147483768" r:id="rId5"/>
    <p:sldMasterId id="2147483780" r:id="rId6"/>
  </p:sldMasterIdLst>
  <p:notesMasterIdLst>
    <p:notesMasterId r:id="rId71"/>
  </p:notesMasterIdLst>
  <p:sldIdLst>
    <p:sldId id="258" r:id="rId7"/>
    <p:sldId id="315" r:id="rId8"/>
    <p:sldId id="316" r:id="rId9"/>
    <p:sldId id="317" r:id="rId10"/>
    <p:sldId id="256" r:id="rId11"/>
    <p:sldId id="319" r:id="rId12"/>
    <p:sldId id="320" r:id="rId13"/>
    <p:sldId id="263" r:id="rId14"/>
    <p:sldId id="310" r:id="rId15"/>
    <p:sldId id="260" r:id="rId16"/>
    <p:sldId id="261" r:id="rId17"/>
    <p:sldId id="275" r:id="rId18"/>
    <p:sldId id="359" r:id="rId19"/>
    <p:sldId id="354" r:id="rId20"/>
    <p:sldId id="355" r:id="rId21"/>
    <p:sldId id="356" r:id="rId22"/>
    <p:sldId id="276" r:id="rId23"/>
    <p:sldId id="360" r:id="rId24"/>
    <p:sldId id="321" r:id="rId25"/>
    <p:sldId id="322" r:id="rId26"/>
    <p:sldId id="323" r:id="rId27"/>
    <p:sldId id="324" r:id="rId28"/>
    <p:sldId id="325" r:id="rId29"/>
    <p:sldId id="326" r:id="rId30"/>
    <p:sldId id="327" r:id="rId31"/>
    <p:sldId id="328" r:id="rId32"/>
    <p:sldId id="329" r:id="rId33"/>
    <p:sldId id="330" r:id="rId34"/>
    <p:sldId id="331" r:id="rId35"/>
    <p:sldId id="332" r:id="rId36"/>
    <p:sldId id="333" r:id="rId37"/>
    <p:sldId id="334" r:id="rId38"/>
    <p:sldId id="335" r:id="rId39"/>
    <p:sldId id="336" r:id="rId40"/>
    <p:sldId id="337" r:id="rId41"/>
    <p:sldId id="338" r:id="rId42"/>
    <p:sldId id="339" r:id="rId43"/>
    <p:sldId id="340" r:id="rId44"/>
    <p:sldId id="341" r:id="rId45"/>
    <p:sldId id="342" r:id="rId46"/>
    <p:sldId id="343" r:id="rId47"/>
    <p:sldId id="344" r:id="rId48"/>
    <p:sldId id="267" r:id="rId49"/>
    <p:sldId id="366" r:id="rId50"/>
    <p:sldId id="279" r:id="rId51"/>
    <p:sldId id="268" r:id="rId52"/>
    <p:sldId id="362" r:id="rId53"/>
    <p:sldId id="296" r:id="rId54"/>
    <p:sldId id="361" r:id="rId55"/>
    <p:sldId id="363" r:id="rId56"/>
    <p:sldId id="277" r:id="rId57"/>
    <p:sldId id="270" r:id="rId58"/>
    <p:sldId id="304" r:id="rId59"/>
    <p:sldId id="303" r:id="rId60"/>
    <p:sldId id="289" r:id="rId61"/>
    <p:sldId id="271" r:id="rId62"/>
    <p:sldId id="272" r:id="rId63"/>
    <p:sldId id="358" r:id="rId64"/>
    <p:sldId id="274" r:id="rId65"/>
    <p:sldId id="305" r:id="rId66"/>
    <p:sldId id="365" r:id="rId67"/>
    <p:sldId id="364" r:id="rId68"/>
    <p:sldId id="357" r:id="rId69"/>
    <p:sldId id="309" r:id="rId7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554" autoAdjust="0"/>
  </p:normalViewPr>
  <p:slideViewPr>
    <p:cSldViewPr snapToGrid="0" snapToObjects="1">
      <p:cViewPr>
        <p:scale>
          <a:sx n="125" d="100"/>
          <a:sy n="125" d="100"/>
        </p:scale>
        <p:origin x="-80" y="320"/>
      </p:cViewPr>
      <p:guideLst>
        <p:guide orient="horz" pos="2160"/>
        <p:guide pos="2880"/>
      </p:guideLst>
    </p:cSldViewPr>
  </p:slideViewPr>
  <p:notesTextViewPr>
    <p:cViewPr>
      <p:scale>
        <a:sx n="100" d="100"/>
        <a:sy n="100" d="100"/>
      </p:scale>
      <p:origin x="0" y="0"/>
    </p:cViewPr>
  </p:notesTextViewPr>
  <p:sorterViewPr>
    <p:cViewPr>
      <p:scale>
        <a:sx n="188" d="100"/>
        <a:sy n="188" d="100"/>
      </p:scale>
      <p:origin x="0" y="4888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63" Type="http://schemas.openxmlformats.org/officeDocument/2006/relationships/slide" Target="slides/slide57.xml"/><Relationship Id="rId64" Type="http://schemas.openxmlformats.org/officeDocument/2006/relationships/slide" Target="slides/slide58.xml"/><Relationship Id="rId65" Type="http://schemas.openxmlformats.org/officeDocument/2006/relationships/slide" Target="slides/slide59.xml"/><Relationship Id="rId66" Type="http://schemas.openxmlformats.org/officeDocument/2006/relationships/slide" Target="slides/slide60.xml"/><Relationship Id="rId67" Type="http://schemas.openxmlformats.org/officeDocument/2006/relationships/slide" Target="slides/slide61.xml"/><Relationship Id="rId68" Type="http://schemas.openxmlformats.org/officeDocument/2006/relationships/slide" Target="slides/slide62.xml"/><Relationship Id="rId69" Type="http://schemas.openxmlformats.org/officeDocument/2006/relationships/slide" Target="slides/slide6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slide" Target="slides/slide5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70" Type="http://schemas.openxmlformats.org/officeDocument/2006/relationships/slide" Target="slides/slide64.xml"/><Relationship Id="rId71" Type="http://schemas.openxmlformats.org/officeDocument/2006/relationships/notesMaster" Target="notesMasters/notesMaster1.xml"/><Relationship Id="rId72" Type="http://schemas.openxmlformats.org/officeDocument/2006/relationships/printerSettings" Target="printerSettings/printerSettings1.bin"/><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73" Type="http://schemas.openxmlformats.org/officeDocument/2006/relationships/presProps" Target="presProps.xml"/><Relationship Id="rId74" Type="http://schemas.openxmlformats.org/officeDocument/2006/relationships/viewProps" Target="viewProps.xml"/><Relationship Id="rId75" Type="http://schemas.openxmlformats.org/officeDocument/2006/relationships/theme" Target="theme/theme1.xml"/><Relationship Id="rId76" Type="http://schemas.openxmlformats.org/officeDocument/2006/relationships/tableStyles" Target="tableStyles.xml"/><Relationship Id="rId60" Type="http://schemas.openxmlformats.org/officeDocument/2006/relationships/slide" Target="slides/slide54.xml"/><Relationship Id="rId61" Type="http://schemas.openxmlformats.org/officeDocument/2006/relationships/slide" Target="slides/slide55.xml"/><Relationship Id="rId62" Type="http://schemas.openxmlformats.org/officeDocument/2006/relationships/slide" Target="slides/slide56.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9C12C1-7E3C-BD47-94D2-ED9F1B225F98}"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en-US"/>
        </a:p>
      </dgm:t>
    </dgm:pt>
    <dgm:pt modelId="{4D19B4BE-CE21-A747-B19E-07140A0F03B2}">
      <dgm:prSet phldrT="[Text]"/>
      <dgm:spPr/>
      <dgm:t>
        <a:bodyPr/>
        <a:lstStyle/>
        <a:p>
          <a:r>
            <a:rPr lang="en-US"/>
            <a:t>Read</a:t>
          </a:r>
        </a:p>
      </dgm:t>
    </dgm:pt>
    <dgm:pt modelId="{D079927B-4E67-F44B-AC05-4C7213D10F0B}" type="parTrans" cxnId="{2DA54FFC-F712-CB43-B390-EFD0FBD41876}">
      <dgm:prSet/>
      <dgm:spPr/>
      <dgm:t>
        <a:bodyPr/>
        <a:lstStyle/>
        <a:p>
          <a:endParaRPr lang="en-US"/>
        </a:p>
      </dgm:t>
    </dgm:pt>
    <dgm:pt modelId="{4558BECD-1528-FA4B-A0C0-985CD60C693A}" type="sibTrans" cxnId="{2DA54FFC-F712-CB43-B390-EFD0FBD41876}">
      <dgm:prSet/>
      <dgm:spPr/>
      <dgm:t>
        <a:bodyPr/>
        <a:lstStyle/>
        <a:p>
          <a:endParaRPr lang="en-US"/>
        </a:p>
      </dgm:t>
    </dgm:pt>
    <dgm:pt modelId="{B8397989-4FC3-7D4D-BAE1-4DF24BC6DF43}">
      <dgm:prSet phldrT="[Text]"/>
      <dgm:spPr/>
      <dgm:t>
        <a:bodyPr/>
        <a:lstStyle/>
        <a:p>
          <a:r>
            <a:rPr lang="en-US"/>
            <a:t>Read excerpts of text on your assigned practice</a:t>
          </a:r>
        </a:p>
      </dgm:t>
    </dgm:pt>
    <dgm:pt modelId="{3DCAB4D2-3DC5-A248-A56B-D7D06753E4E1}" type="parTrans" cxnId="{125163A4-ADF6-8F40-9DB5-D4CC4C7A705A}">
      <dgm:prSet/>
      <dgm:spPr/>
      <dgm:t>
        <a:bodyPr/>
        <a:lstStyle/>
        <a:p>
          <a:endParaRPr lang="en-US"/>
        </a:p>
      </dgm:t>
    </dgm:pt>
    <dgm:pt modelId="{2C5825D8-BC78-1B41-87B1-11AB10E58D9F}" type="sibTrans" cxnId="{125163A4-ADF6-8F40-9DB5-D4CC4C7A705A}">
      <dgm:prSet/>
      <dgm:spPr/>
      <dgm:t>
        <a:bodyPr/>
        <a:lstStyle/>
        <a:p>
          <a:endParaRPr lang="en-US"/>
        </a:p>
      </dgm:t>
    </dgm:pt>
    <dgm:pt modelId="{9C3405C9-43EC-7046-AA33-6C1C84523E56}">
      <dgm:prSet phldrT="[Text]"/>
      <dgm:spPr/>
      <dgm:t>
        <a:bodyPr/>
        <a:lstStyle/>
        <a:p>
          <a:r>
            <a:rPr lang="en-US"/>
            <a:t>Find key details about your practice</a:t>
          </a:r>
        </a:p>
      </dgm:t>
    </dgm:pt>
    <dgm:pt modelId="{61F3D84C-35C2-814A-AD27-8BA6ABBB5E15}" type="parTrans" cxnId="{E1DE32C7-D4EF-FC43-9CD9-C63F4D22BF7E}">
      <dgm:prSet/>
      <dgm:spPr/>
      <dgm:t>
        <a:bodyPr/>
        <a:lstStyle/>
        <a:p>
          <a:endParaRPr lang="en-US"/>
        </a:p>
      </dgm:t>
    </dgm:pt>
    <dgm:pt modelId="{4F0DFEBE-1CE3-244E-B310-043C2D6C7404}" type="sibTrans" cxnId="{E1DE32C7-D4EF-FC43-9CD9-C63F4D22BF7E}">
      <dgm:prSet/>
      <dgm:spPr/>
      <dgm:t>
        <a:bodyPr/>
        <a:lstStyle/>
        <a:p>
          <a:endParaRPr lang="en-US"/>
        </a:p>
      </dgm:t>
    </dgm:pt>
    <dgm:pt modelId="{DD108666-41E2-2843-99E5-03BE5AE8CF00}">
      <dgm:prSet phldrT="[Text]"/>
      <dgm:spPr/>
      <dgm:t>
        <a:bodyPr/>
        <a:lstStyle/>
        <a:p>
          <a:r>
            <a:rPr lang="en-US"/>
            <a:t>Eat</a:t>
          </a:r>
        </a:p>
      </dgm:t>
    </dgm:pt>
    <dgm:pt modelId="{0F15DEA0-4CAC-9042-8A34-DB153AD1FA75}" type="parTrans" cxnId="{DCA46BBF-730B-894E-A1F2-75EEC0D092E6}">
      <dgm:prSet/>
      <dgm:spPr/>
      <dgm:t>
        <a:bodyPr/>
        <a:lstStyle/>
        <a:p>
          <a:endParaRPr lang="en-US"/>
        </a:p>
      </dgm:t>
    </dgm:pt>
    <dgm:pt modelId="{FA8B7C8F-5BBE-7F4A-B926-C3979A557C73}" type="sibTrans" cxnId="{DCA46BBF-730B-894E-A1F2-75EEC0D092E6}">
      <dgm:prSet/>
      <dgm:spPr/>
      <dgm:t>
        <a:bodyPr/>
        <a:lstStyle/>
        <a:p>
          <a:endParaRPr lang="en-US"/>
        </a:p>
      </dgm:t>
    </dgm:pt>
    <dgm:pt modelId="{0EB1E9F5-B682-B542-81A0-C5203DFBFA60}">
      <dgm:prSet phldrT="[Text]"/>
      <dgm:spPr/>
      <dgm:t>
        <a:bodyPr/>
        <a:lstStyle/>
        <a:p>
          <a:r>
            <a:rPr lang="en-US"/>
            <a:t>Have lunch with a scientist</a:t>
          </a:r>
        </a:p>
      </dgm:t>
    </dgm:pt>
    <dgm:pt modelId="{B459CAC6-5DC0-584B-9979-5F82392864DB}" type="parTrans" cxnId="{506AAB9E-A1E5-C047-950B-55E5FEBD6870}">
      <dgm:prSet/>
      <dgm:spPr/>
      <dgm:t>
        <a:bodyPr/>
        <a:lstStyle/>
        <a:p>
          <a:endParaRPr lang="en-US"/>
        </a:p>
      </dgm:t>
    </dgm:pt>
    <dgm:pt modelId="{85816309-19E3-334F-A250-F469C8BC5189}" type="sibTrans" cxnId="{506AAB9E-A1E5-C047-950B-55E5FEBD6870}">
      <dgm:prSet/>
      <dgm:spPr/>
      <dgm:t>
        <a:bodyPr/>
        <a:lstStyle/>
        <a:p>
          <a:endParaRPr lang="en-US"/>
        </a:p>
      </dgm:t>
    </dgm:pt>
    <dgm:pt modelId="{3C4F8F71-ED10-CE42-9D68-B3C0C812CC17}">
      <dgm:prSet phldrT="[Text]"/>
      <dgm:spPr/>
      <dgm:t>
        <a:bodyPr/>
        <a:lstStyle/>
        <a:p>
          <a:r>
            <a:rPr lang="en-US"/>
            <a:t>Talk informally with an ISB scientist</a:t>
          </a:r>
        </a:p>
      </dgm:t>
    </dgm:pt>
    <dgm:pt modelId="{05021D9D-871B-4F42-BB0A-73C5132A069B}" type="parTrans" cxnId="{2AD69D40-1823-BE42-B15E-8FC06E89D5C1}">
      <dgm:prSet/>
      <dgm:spPr/>
      <dgm:t>
        <a:bodyPr/>
        <a:lstStyle/>
        <a:p>
          <a:endParaRPr lang="en-US"/>
        </a:p>
      </dgm:t>
    </dgm:pt>
    <dgm:pt modelId="{90DB09C9-0D7C-174E-BE65-D7F85EAD7985}" type="sibTrans" cxnId="{2AD69D40-1823-BE42-B15E-8FC06E89D5C1}">
      <dgm:prSet/>
      <dgm:spPr/>
      <dgm:t>
        <a:bodyPr/>
        <a:lstStyle/>
        <a:p>
          <a:endParaRPr lang="en-US"/>
        </a:p>
      </dgm:t>
    </dgm:pt>
    <dgm:pt modelId="{F63D2E10-9F89-1340-B329-BE8A24F0F41D}">
      <dgm:prSet phldrT="[Text]"/>
      <dgm:spPr/>
      <dgm:t>
        <a:bodyPr/>
        <a:lstStyle/>
        <a:p>
          <a:r>
            <a:rPr lang="en-US" dirty="0" smtClean="0"/>
            <a:t>Investigate</a:t>
          </a:r>
          <a:endParaRPr lang="en-US" dirty="0"/>
        </a:p>
      </dgm:t>
    </dgm:pt>
    <dgm:pt modelId="{6C2DEE6F-2410-194D-ACE8-9731134CED11}" type="parTrans" cxnId="{59AAB97A-3F7A-9746-8E30-A55ACD7AFBB3}">
      <dgm:prSet/>
      <dgm:spPr/>
      <dgm:t>
        <a:bodyPr/>
        <a:lstStyle/>
        <a:p>
          <a:endParaRPr lang="en-US"/>
        </a:p>
      </dgm:t>
    </dgm:pt>
    <dgm:pt modelId="{193D32E8-FB5F-3C42-99AE-F2EABB10FD5B}" type="sibTrans" cxnId="{59AAB97A-3F7A-9746-8E30-A55ACD7AFBB3}">
      <dgm:prSet/>
      <dgm:spPr/>
      <dgm:t>
        <a:bodyPr/>
        <a:lstStyle/>
        <a:p>
          <a:endParaRPr lang="en-US"/>
        </a:p>
      </dgm:t>
    </dgm:pt>
    <dgm:pt modelId="{D83C2F99-8713-104C-9528-B30622295150}">
      <dgm:prSet phldrT="[Text]"/>
      <dgm:spPr/>
      <dgm:t>
        <a:bodyPr/>
        <a:lstStyle/>
        <a:p>
          <a:r>
            <a:rPr lang="en-US"/>
            <a:t>Answer Questions with an ISB scientist</a:t>
          </a:r>
        </a:p>
      </dgm:t>
    </dgm:pt>
    <dgm:pt modelId="{5D9756EE-71BC-A347-AAA3-B446B9A53098}" type="parTrans" cxnId="{2C172B08-DE5D-7347-B070-D5EE7376B811}">
      <dgm:prSet/>
      <dgm:spPr/>
      <dgm:t>
        <a:bodyPr/>
        <a:lstStyle/>
        <a:p>
          <a:endParaRPr lang="en-US"/>
        </a:p>
      </dgm:t>
    </dgm:pt>
    <dgm:pt modelId="{65FC9004-806F-684E-B03C-004AD6396A08}" type="sibTrans" cxnId="{2C172B08-DE5D-7347-B070-D5EE7376B811}">
      <dgm:prSet/>
      <dgm:spPr/>
      <dgm:t>
        <a:bodyPr/>
        <a:lstStyle/>
        <a:p>
          <a:endParaRPr lang="en-US"/>
        </a:p>
      </dgm:t>
    </dgm:pt>
    <dgm:pt modelId="{64DEF6FA-CB86-B646-8B58-A5B7497E809F}">
      <dgm:prSet phldrT="[Text]"/>
      <dgm:spPr/>
      <dgm:t>
        <a:bodyPr/>
        <a:lstStyle/>
        <a:p>
          <a:r>
            <a:rPr lang="en-US"/>
            <a:t>Take notes and "think big"</a:t>
          </a:r>
        </a:p>
      </dgm:t>
    </dgm:pt>
    <dgm:pt modelId="{7EF03A0D-95CB-9845-BCAB-B54F07DC2B1E}" type="parTrans" cxnId="{AD757843-AE7F-AE46-AC8C-EF485C49A807}">
      <dgm:prSet/>
      <dgm:spPr/>
      <dgm:t>
        <a:bodyPr/>
        <a:lstStyle/>
        <a:p>
          <a:endParaRPr lang="en-US"/>
        </a:p>
      </dgm:t>
    </dgm:pt>
    <dgm:pt modelId="{9FBA640A-A582-BB46-9BA0-81684F175B3F}" type="sibTrans" cxnId="{AD757843-AE7F-AE46-AC8C-EF485C49A807}">
      <dgm:prSet/>
      <dgm:spPr/>
      <dgm:t>
        <a:bodyPr/>
        <a:lstStyle/>
        <a:p>
          <a:endParaRPr lang="en-US"/>
        </a:p>
      </dgm:t>
    </dgm:pt>
    <dgm:pt modelId="{1D52A7DD-61D8-3D47-AA30-15EB47505B5B}">
      <dgm:prSet/>
      <dgm:spPr/>
      <dgm:t>
        <a:bodyPr/>
        <a:lstStyle/>
        <a:p>
          <a:r>
            <a:rPr lang="en-US"/>
            <a:t>Apply</a:t>
          </a:r>
        </a:p>
      </dgm:t>
    </dgm:pt>
    <dgm:pt modelId="{EBFBA87C-F8C0-D147-B655-7B4A60076AF6}" type="parTrans" cxnId="{DB537151-3ADD-2F4C-A595-9D714B03C591}">
      <dgm:prSet/>
      <dgm:spPr/>
      <dgm:t>
        <a:bodyPr/>
        <a:lstStyle/>
        <a:p>
          <a:endParaRPr lang="en-US"/>
        </a:p>
      </dgm:t>
    </dgm:pt>
    <dgm:pt modelId="{7614180A-EF50-8347-9CDF-1AAC84AD6FAC}" type="sibTrans" cxnId="{DB537151-3ADD-2F4C-A595-9D714B03C591}">
      <dgm:prSet/>
      <dgm:spPr/>
      <dgm:t>
        <a:bodyPr/>
        <a:lstStyle/>
        <a:p>
          <a:endParaRPr lang="en-US"/>
        </a:p>
      </dgm:t>
    </dgm:pt>
    <dgm:pt modelId="{FA28FD27-A2F0-844A-8BEE-81D0037B9197}">
      <dgm:prSet/>
      <dgm:spPr/>
      <dgm:t>
        <a:bodyPr/>
        <a:lstStyle/>
        <a:p>
          <a:r>
            <a:rPr lang="en-US"/>
            <a:t>Create a visual representation of your practice</a:t>
          </a:r>
        </a:p>
      </dgm:t>
    </dgm:pt>
    <dgm:pt modelId="{C23A0399-7B5F-AA45-BB49-8CE33ACE4166}" type="parTrans" cxnId="{495E76AF-5636-9C4D-BF75-FB06B54AF193}">
      <dgm:prSet/>
      <dgm:spPr/>
      <dgm:t>
        <a:bodyPr/>
        <a:lstStyle/>
        <a:p>
          <a:endParaRPr lang="en-US"/>
        </a:p>
      </dgm:t>
    </dgm:pt>
    <dgm:pt modelId="{480E6630-B5D2-154C-AC13-5640AD6F05B8}" type="sibTrans" cxnId="{495E76AF-5636-9C4D-BF75-FB06B54AF193}">
      <dgm:prSet/>
      <dgm:spPr/>
      <dgm:t>
        <a:bodyPr/>
        <a:lstStyle/>
        <a:p>
          <a:endParaRPr lang="en-US"/>
        </a:p>
      </dgm:t>
    </dgm:pt>
    <dgm:pt modelId="{3CD95914-1B5A-F441-93BF-6DDE5B73FC7C}">
      <dgm:prSet/>
      <dgm:spPr/>
      <dgm:t>
        <a:bodyPr/>
        <a:lstStyle/>
        <a:p>
          <a:r>
            <a:rPr lang="en-US"/>
            <a:t>Engage in a gallery walk of all practices</a:t>
          </a:r>
        </a:p>
      </dgm:t>
    </dgm:pt>
    <dgm:pt modelId="{A2A05D31-7520-1841-980A-20111C54C436}" type="parTrans" cxnId="{B688E857-317F-654F-8AE6-DDE98F8D6616}">
      <dgm:prSet/>
      <dgm:spPr/>
      <dgm:t>
        <a:bodyPr/>
        <a:lstStyle/>
        <a:p>
          <a:endParaRPr lang="en-US"/>
        </a:p>
      </dgm:t>
    </dgm:pt>
    <dgm:pt modelId="{85426A6F-F602-794A-A864-80A0CCEAFDAB}" type="sibTrans" cxnId="{B688E857-317F-654F-8AE6-DDE98F8D6616}">
      <dgm:prSet/>
      <dgm:spPr/>
      <dgm:t>
        <a:bodyPr/>
        <a:lstStyle/>
        <a:p>
          <a:endParaRPr lang="en-US"/>
        </a:p>
      </dgm:t>
    </dgm:pt>
    <dgm:pt modelId="{F3AEBA18-C427-194A-8A77-39AAAD2A4A2D}" type="pres">
      <dgm:prSet presAssocID="{A19C12C1-7E3C-BD47-94D2-ED9F1B225F98}" presName="linearFlow" presStyleCnt="0">
        <dgm:presLayoutVars>
          <dgm:dir/>
          <dgm:animLvl val="lvl"/>
          <dgm:resizeHandles val="exact"/>
        </dgm:presLayoutVars>
      </dgm:prSet>
      <dgm:spPr/>
      <dgm:t>
        <a:bodyPr/>
        <a:lstStyle/>
        <a:p>
          <a:endParaRPr lang="en-US"/>
        </a:p>
      </dgm:t>
    </dgm:pt>
    <dgm:pt modelId="{0038E702-814C-B547-9C19-6D6928CB260F}" type="pres">
      <dgm:prSet presAssocID="{4D19B4BE-CE21-A747-B19E-07140A0F03B2}" presName="composite" presStyleCnt="0"/>
      <dgm:spPr/>
    </dgm:pt>
    <dgm:pt modelId="{C1556340-302D-B344-9F3A-FA4A7E4643D1}" type="pres">
      <dgm:prSet presAssocID="{4D19B4BE-CE21-A747-B19E-07140A0F03B2}" presName="parentText" presStyleLbl="alignNode1" presStyleIdx="0" presStyleCnt="4">
        <dgm:presLayoutVars>
          <dgm:chMax val="1"/>
          <dgm:bulletEnabled val="1"/>
        </dgm:presLayoutVars>
      </dgm:prSet>
      <dgm:spPr/>
      <dgm:t>
        <a:bodyPr/>
        <a:lstStyle/>
        <a:p>
          <a:endParaRPr lang="en-US"/>
        </a:p>
      </dgm:t>
    </dgm:pt>
    <dgm:pt modelId="{FA430D3A-9BC6-A549-97D7-4A760A560146}" type="pres">
      <dgm:prSet presAssocID="{4D19B4BE-CE21-A747-B19E-07140A0F03B2}" presName="descendantText" presStyleLbl="alignAcc1" presStyleIdx="0" presStyleCnt="4">
        <dgm:presLayoutVars>
          <dgm:bulletEnabled val="1"/>
        </dgm:presLayoutVars>
      </dgm:prSet>
      <dgm:spPr/>
      <dgm:t>
        <a:bodyPr/>
        <a:lstStyle/>
        <a:p>
          <a:endParaRPr lang="en-US"/>
        </a:p>
      </dgm:t>
    </dgm:pt>
    <dgm:pt modelId="{65582019-6548-5044-AFF7-6A8E2ED95CE5}" type="pres">
      <dgm:prSet presAssocID="{4558BECD-1528-FA4B-A0C0-985CD60C693A}" presName="sp" presStyleCnt="0"/>
      <dgm:spPr/>
    </dgm:pt>
    <dgm:pt modelId="{7BC7DBF4-40A7-9242-8521-A81D9BFD42C4}" type="pres">
      <dgm:prSet presAssocID="{DD108666-41E2-2843-99E5-03BE5AE8CF00}" presName="composite" presStyleCnt="0"/>
      <dgm:spPr/>
    </dgm:pt>
    <dgm:pt modelId="{783409E4-E660-2F42-96FE-92596CE07E3C}" type="pres">
      <dgm:prSet presAssocID="{DD108666-41E2-2843-99E5-03BE5AE8CF00}" presName="parentText" presStyleLbl="alignNode1" presStyleIdx="1" presStyleCnt="4">
        <dgm:presLayoutVars>
          <dgm:chMax val="1"/>
          <dgm:bulletEnabled val="1"/>
        </dgm:presLayoutVars>
      </dgm:prSet>
      <dgm:spPr/>
      <dgm:t>
        <a:bodyPr/>
        <a:lstStyle/>
        <a:p>
          <a:endParaRPr lang="en-US"/>
        </a:p>
      </dgm:t>
    </dgm:pt>
    <dgm:pt modelId="{C5B4B5F0-62C3-884D-9018-C0F2E3A6B266}" type="pres">
      <dgm:prSet presAssocID="{DD108666-41E2-2843-99E5-03BE5AE8CF00}" presName="descendantText" presStyleLbl="alignAcc1" presStyleIdx="1" presStyleCnt="4">
        <dgm:presLayoutVars>
          <dgm:bulletEnabled val="1"/>
        </dgm:presLayoutVars>
      </dgm:prSet>
      <dgm:spPr/>
      <dgm:t>
        <a:bodyPr/>
        <a:lstStyle/>
        <a:p>
          <a:endParaRPr lang="en-US"/>
        </a:p>
      </dgm:t>
    </dgm:pt>
    <dgm:pt modelId="{4DF3DEAD-7E72-5A45-82F6-E29FCA8B7371}" type="pres">
      <dgm:prSet presAssocID="{FA8B7C8F-5BBE-7F4A-B926-C3979A557C73}" presName="sp" presStyleCnt="0"/>
      <dgm:spPr/>
    </dgm:pt>
    <dgm:pt modelId="{BEF6C1BB-3C2E-BF47-A1AE-4735032713AE}" type="pres">
      <dgm:prSet presAssocID="{F63D2E10-9F89-1340-B329-BE8A24F0F41D}" presName="composite" presStyleCnt="0"/>
      <dgm:spPr/>
    </dgm:pt>
    <dgm:pt modelId="{E8C4351A-FC66-B042-A495-81D4DA7945EE}" type="pres">
      <dgm:prSet presAssocID="{F63D2E10-9F89-1340-B329-BE8A24F0F41D}" presName="parentText" presStyleLbl="alignNode1" presStyleIdx="2" presStyleCnt="4">
        <dgm:presLayoutVars>
          <dgm:chMax val="1"/>
          <dgm:bulletEnabled val="1"/>
        </dgm:presLayoutVars>
      </dgm:prSet>
      <dgm:spPr/>
      <dgm:t>
        <a:bodyPr/>
        <a:lstStyle/>
        <a:p>
          <a:endParaRPr lang="en-US"/>
        </a:p>
      </dgm:t>
    </dgm:pt>
    <dgm:pt modelId="{143E9673-0F66-3F4A-982C-B6D0563E6272}" type="pres">
      <dgm:prSet presAssocID="{F63D2E10-9F89-1340-B329-BE8A24F0F41D}" presName="descendantText" presStyleLbl="alignAcc1" presStyleIdx="2" presStyleCnt="4">
        <dgm:presLayoutVars>
          <dgm:bulletEnabled val="1"/>
        </dgm:presLayoutVars>
      </dgm:prSet>
      <dgm:spPr/>
      <dgm:t>
        <a:bodyPr/>
        <a:lstStyle/>
        <a:p>
          <a:endParaRPr lang="en-US"/>
        </a:p>
      </dgm:t>
    </dgm:pt>
    <dgm:pt modelId="{6DDD8D93-EE71-3149-BDE8-BBC34F091C93}" type="pres">
      <dgm:prSet presAssocID="{193D32E8-FB5F-3C42-99AE-F2EABB10FD5B}" presName="sp" presStyleCnt="0"/>
      <dgm:spPr/>
    </dgm:pt>
    <dgm:pt modelId="{A5DF23B4-048E-724D-97EF-F94DF34F5A8A}" type="pres">
      <dgm:prSet presAssocID="{1D52A7DD-61D8-3D47-AA30-15EB47505B5B}" presName="composite" presStyleCnt="0"/>
      <dgm:spPr/>
    </dgm:pt>
    <dgm:pt modelId="{DD53EFCA-12CB-CC49-BD13-D067490731A3}" type="pres">
      <dgm:prSet presAssocID="{1D52A7DD-61D8-3D47-AA30-15EB47505B5B}" presName="parentText" presStyleLbl="alignNode1" presStyleIdx="3" presStyleCnt="4">
        <dgm:presLayoutVars>
          <dgm:chMax val="1"/>
          <dgm:bulletEnabled val="1"/>
        </dgm:presLayoutVars>
      </dgm:prSet>
      <dgm:spPr/>
      <dgm:t>
        <a:bodyPr/>
        <a:lstStyle/>
        <a:p>
          <a:endParaRPr lang="en-US"/>
        </a:p>
      </dgm:t>
    </dgm:pt>
    <dgm:pt modelId="{8A3DC5F3-E1F4-BD40-98E2-445B19D613E1}" type="pres">
      <dgm:prSet presAssocID="{1D52A7DD-61D8-3D47-AA30-15EB47505B5B}" presName="descendantText" presStyleLbl="alignAcc1" presStyleIdx="3" presStyleCnt="4">
        <dgm:presLayoutVars>
          <dgm:bulletEnabled val="1"/>
        </dgm:presLayoutVars>
      </dgm:prSet>
      <dgm:spPr/>
      <dgm:t>
        <a:bodyPr/>
        <a:lstStyle/>
        <a:p>
          <a:endParaRPr lang="en-US"/>
        </a:p>
      </dgm:t>
    </dgm:pt>
  </dgm:ptLst>
  <dgm:cxnLst>
    <dgm:cxn modelId="{854B7753-8681-3940-AA8C-6952C8CE1FDE}" type="presOf" srcId="{3C4F8F71-ED10-CE42-9D68-B3C0C812CC17}" destId="{C5B4B5F0-62C3-884D-9018-C0F2E3A6B266}" srcOrd="0" destOrd="1" presId="urn:microsoft.com/office/officeart/2005/8/layout/chevron2"/>
    <dgm:cxn modelId="{2C172B08-DE5D-7347-B070-D5EE7376B811}" srcId="{F63D2E10-9F89-1340-B329-BE8A24F0F41D}" destId="{D83C2F99-8713-104C-9528-B30622295150}" srcOrd="0" destOrd="0" parTransId="{5D9756EE-71BC-A347-AAA3-B446B9A53098}" sibTransId="{65FC9004-806F-684E-B03C-004AD6396A08}"/>
    <dgm:cxn modelId="{A09219D9-170E-CC48-BC5A-C0FCF4E44B2C}" type="presOf" srcId="{B8397989-4FC3-7D4D-BAE1-4DF24BC6DF43}" destId="{FA430D3A-9BC6-A549-97D7-4A760A560146}" srcOrd="0" destOrd="0" presId="urn:microsoft.com/office/officeart/2005/8/layout/chevron2"/>
    <dgm:cxn modelId="{204BF67F-DFB1-6F49-BA90-C06E367A0533}" type="presOf" srcId="{D83C2F99-8713-104C-9528-B30622295150}" destId="{143E9673-0F66-3F4A-982C-B6D0563E6272}" srcOrd="0" destOrd="0" presId="urn:microsoft.com/office/officeart/2005/8/layout/chevron2"/>
    <dgm:cxn modelId="{2DA54FFC-F712-CB43-B390-EFD0FBD41876}" srcId="{A19C12C1-7E3C-BD47-94D2-ED9F1B225F98}" destId="{4D19B4BE-CE21-A747-B19E-07140A0F03B2}" srcOrd="0" destOrd="0" parTransId="{D079927B-4E67-F44B-AC05-4C7213D10F0B}" sibTransId="{4558BECD-1528-FA4B-A0C0-985CD60C693A}"/>
    <dgm:cxn modelId="{29A0F9DA-4565-4544-A385-861606605861}" type="presOf" srcId="{4D19B4BE-CE21-A747-B19E-07140A0F03B2}" destId="{C1556340-302D-B344-9F3A-FA4A7E4643D1}" srcOrd="0" destOrd="0" presId="urn:microsoft.com/office/officeart/2005/8/layout/chevron2"/>
    <dgm:cxn modelId="{DCA46BBF-730B-894E-A1F2-75EEC0D092E6}" srcId="{A19C12C1-7E3C-BD47-94D2-ED9F1B225F98}" destId="{DD108666-41E2-2843-99E5-03BE5AE8CF00}" srcOrd="1" destOrd="0" parTransId="{0F15DEA0-4CAC-9042-8A34-DB153AD1FA75}" sibTransId="{FA8B7C8F-5BBE-7F4A-B926-C3979A557C73}"/>
    <dgm:cxn modelId="{B688E857-317F-654F-8AE6-DDE98F8D6616}" srcId="{1D52A7DD-61D8-3D47-AA30-15EB47505B5B}" destId="{3CD95914-1B5A-F441-93BF-6DDE5B73FC7C}" srcOrd="1" destOrd="0" parTransId="{A2A05D31-7520-1841-980A-20111C54C436}" sibTransId="{85426A6F-F602-794A-A864-80A0CCEAFDAB}"/>
    <dgm:cxn modelId="{92908DAE-17EF-7E43-A4A3-7661D9A292D0}" type="presOf" srcId="{A19C12C1-7E3C-BD47-94D2-ED9F1B225F98}" destId="{F3AEBA18-C427-194A-8A77-39AAAD2A4A2D}" srcOrd="0" destOrd="0" presId="urn:microsoft.com/office/officeart/2005/8/layout/chevron2"/>
    <dgm:cxn modelId="{E1DE32C7-D4EF-FC43-9CD9-C63F4D22BF7E}" srcId="{4D19B4BE-CE21-A747-B19E-07140A0F03B2}" destId="{9C3405C9-43EC-7046-AA33-6C1C84523E56}" srcOrd="1" destOrd="0" parTransId="{61F3D84C-35C2-814A-AD27-8BA6ABBB5E15}" sibTransId="{4F0DFEBE-1CE3-244E-B310-043C2D6C7404}"/>
    <dgm:cxn modelId="{5D43846D-E7A1-6B41-BB70-9C18009F231A}" type="presOf" srcId="{1D52A7DD-61D8-3D47-AA30-15EB47505B5B}" destId="{DD53EFCA-12CB-CC49-BD13-D067490731A3}" srcOrd="0" destOrd="0" presId="urn:microsoft.com/office/officeart/2005/8/layout/chevron2"/>
    <dgm:cxn modelId="{7612144A-0EB3-F448-BF81-B4139F6298F4}" type="presOf" srcId="{0EB1E9F5-B682-B542-81A0-C5203DFBFA60}" destId="{C5B4B5F0-62C3-884D-9018-C0F2E3A6B266}" srcOrd="0" destOrd="0" presId="urn:microsoft.com/office/officeart/2005/8/layout/chevron2"/>
    <dgm:cxn modelId="{2AD69D40-1823-BE42-B15E-8FC06E89D5C1}" srcId="{DD108666-41E2-2843-99E5-03BE5AE8CF00}" destId="{3C4F8F71-ED10-CE42-9D68-B3C0C812CC17}" srcOrd="1" destOrd="0" parTransId="{05021D9D-871B-4F42-BB0A-73C5132A069B}" sibTransId="{90DB09C9-0D7C-174E-BE65-D7F85EAD7985}"/>
    <dgm:cxn modelId="{125163A4-ADF6-8F40-9DB5-D4CC4C7A705A}" srcId="{4D19B4BE-CE21-A747-B19E-07140A0F03B2}" destId="{B8397989-4FC3-7D4D-BAE1-4DF24BC6DF43}" srcOrd="0" destOrd="0" parTransId="{3DCAB4D2-3DC5-A248-A56B-D7D06753E4E1}" sibTransId="{2C5825D8-BC78-1B41-87B1-11AB10E58D9F}"/>
    <dgm:cxn modelId="{63F8D1F9-5044-6A4C-A48A-B371C11C52E1}" type="presOf" srcId="{9C3405C9-43EC-7046-AA33-6C1C84523E56}" destId="{FA430D3A-9BC6-A549-97D7-4A760A560146}" srcOrd="0" destOrd="1" presId="urn:microsoft.com/office/officeart/2005/8/layout/chevron2"/>
    <dgm:cxn modelId="{3D2F3148-0485-3D4D-9601-3481F3536F43}" type="presOf" srcId="{F63D2E10-9F89-1340-B329-BE8A24F0F41D}" destId="{E8C4351A-FC66-B042-A495-81D4DA7945EE}" srcOrd="0" destOrd="0" presId="urn:microsoft.com/office/officeart/2005/8/layout/chevron2"/>
    <dgm:cxn modelId="{495E76AF-5636-9C4D-BF75-FB06B54AF193}" srcId="{1D52A7DD-61D8-3D47-AA30-15EB47505B5B}" destId="{FA28FD27-A2F0-844A-8BEE-81D0037B9197}" srcOrd="0" destOrd="0" parTransId="{C23A0399-7B5F-AA45-BB49-8CE33ACE4166}" sibTransId="{480E6630-B5D2-154C-AC13-5640AD6F05B8}"/>
    <dgm:cxn modelId="{506AAB9E-A1E5-C047-950B-55E5FEBD6870}" srcId="{DD108666-41E2-2843-99E5-03BE5AE8CF00}" destId="{0EB1E9F5-B682-B542-81A0-C5203DFBFA60}" srcOrd="0" destOrd="0" parTransId="{B459CAC6-5DC0-584B-9979-5F82392864DB}" sibTransId="{85816309-19E3-334F-A250-F469C8BC5189}"/>
    <dgm:cxn modelId="{59AAB97A-3F7A-9746-8E30-A55ACD7AFBB3}" srcId="{A19C12C1-7E3C-BD47-94D2-ED9F1B225F98}" destId="{F63D2E10-9F89-1340-B329-BE8A24F0F41D}" srcOrd="2" destOrd="0" parTransId="{6C2DEE6F-2410-194D-ACE8-9731134CED11}" sibTransId="{193D32E8-FB5F-3C42-99AE-F2EABB10FD5B}"/>
    <dgm:cxn modelId="{212A478B-4328-0344-A3A0-3FD4D1124BBF}" type="presOf" srcId="{DD108666-41E2-2843-99E5-03BE5AE8CF00}" destId="{783409E4-E660-2F42-96FE-92596CE07E3C}" srcOrd="0" destOrd="0" presId="urn:microsoft.com/office/officeart/2005/8/layout/chevron2"/>
    <dgm:cxn modelId="{BBDACAF2-92F5-E949-A9CF-CFB25C128FC1}" type="presOf" srcId="{3CD95914-1B5A-F441-93BF-6DDE5B73FC7C}" destId="{8A3DC5F3-E1F4-BD40-98E2-445B19D613E1}" srcOrd="0" destOrd="1" presId="urn:microsoft.com/office/officeart/2005/8/layout/chevron2"/>
    <dgm:cxn modelId="{42253937-0C08-C747-AE8E-BE79C2A6876B}" type="presOf" srcId="{FA28FD27-A2F0-844A-8BEE-81D0037B9197}" destId="{8A3DC5F3-E1F4-BD40-98E2-445B19D613E1}" srcOrd="0" destOrd="0" presId="urn:microsoft.com/office/officeart/2005/8/layout/chevron2"/>
    <dgm:cxn modelId="{23806458-E97F-3342-9D7F-879FED9CBE2F}" type="presOf" srcId="{64DEF6FA-CB86-B646-8B58-A5B7497E809F}" destId="{143E9673-0F66-3F4A-982C-B6D0563E6272}" srcOrd="0" destOrd="1" presId="urn:microsoft.com/office/officeart/2005/8/layout/chevron2"/>
    <dgm:cxn modelId="{AD757843-AE7F-AE46-AC8C-EF485C49A807}" srcId="{F63D2E10-9F89-1340-B329-BE8A24F0F41D}" destId="{64DEF6FA-CB86-B646-8B58-A5B7497E809F}" srcOrd="1" destOrd="0" parTransId="{7EF03A0D-95CB-9845-BCAB-B54F07DC2B1E}" sibTransId="{9FBA640A-A582-BB46-9BA0-81684F175B3F}"/>
    <dgm:cxn modelId="{DB537151-3ADD-2F4C-A595-9D714B03C591}" srcId="{A19C12C1-7E3C-BD47-94D2-ED9F1B225F98}" destId="{1D52A7DD-61D8-3D47-AA30-15EB47505B5B}" srcOrd="3" destOrd="0" parTransId="{EBFBA87C-F8C0-D147-B655-7B4A60076AF6}" sibTransId="{7614180A-EF50-8347-9CDF-1AAC84AD6FAC}"/>
    <dgm:cxn modelId="{41630AA9-2F60-7C4D-8918-1EFC76541ABC}" type="presParOf" srcId="{F3AEBA18-C427-194A-8A77-39AAAD2A4A2D}" destId="{0038E702-814C-B547-9C19-6D6928CB260F}" srcOrd="0" destOrd="0" presId="urn:microsoft.com/office/officeart/2005/8/layout/chevron2"/>
    <dgm:cxn modelId="{6BFF1FE7-1F6E-D541-ABF0-F75871D83980}" type="presParOf" srcId="{0038E702-814C-B547-9C19-6D6928CB260F}" destId="{C1556340-302D-B344-9F3A-FA4A7E4643D1}" srcOrd="0" destOrd="0" presId="urn:microsoft.com/office/officeart/2005/8/layout/chevron2"/>
    <dgm:cxn modelId="{23BC4B50-02E3-4D47-8617-9377D077203A}" type="presParOf" srcId="{0038E702-814C-B547-9C19-6D6928CB260F}" destId="{FA430D3A-9BC6-A549-97D7-4A760A560146}" srcOrd="1" destOrd="0" presId="urn:microsoft.com/office/officeart/2005/8/layout/chevron2"/>
    <dgm:cxn modelId="{6F00E137-8136-1143-85E1-3600752AD0B7}" type="presParOf" srcId="{F3AEBA18-C427-194A-8A77-39AAAD2A4A2D}" destId="{65582019-6548-5044-AFF7-6A8E2ED95CE5}" srcOrd="1" destOrd="0" presId="urn:microsoft.com/office/officeart/2005/8/layout/chevron2"/>
    <dgm:cxn modelId="{C085BFD2-E5CC-074B-8A0F-B8F89D2B56B8}" type="presParOf" srcId="{F3AEBA18-C427-194A-8A77-39AAAD2A4A2D}" destId="{7BC7DBF4-40A7-9242-8521-A81D9BFD42C4}" srcOrd="2" destOrd="0" presId="urn:microsoft.com/office/officeart/2005/8/layout/chevron2"/>
    <dgm:cxn modelId="{C24DE736-B11F-0844-A9FA-4E391D3B557E}" type="presParOf" srcId="{7BC7DBF4-40A7-9242-8521-A81D9BFD42C4}" destId="{783409E4-E660-2F42-96FE-92596CE07E3C}" srcOrd="0" destOrd="0" presId="urn:microsoft.com/office/officeart/2005/8/layout/chevron2"/>
    <dgm:cxn modelId="{D48F4823-D2F5-7343-8986-CD0FFCEE190F}" type="presParOf" srcId="{7BC7DBF4-40A7-9242-8521-A81D9BFD42C4}" destId="{C5B4B5F0-62C3-884D-9018-C0F2E3A6B266}" srcOrd="1" destOrd="0" presId="urn:microsoft.com/office/officeart/2005/8/layout/chevron2"/>
    <dgm:cxn modelId="{262BA2D9-FE64-5847-8DB4-CE3847557F8F}" type="presParOf" srcId="{F3AEBA18-C427-194A-8A77-39AAAD2A4A2D}" destId="{4DF3DEAD-7E72-5A45-82F6-E29FCA8B7371}" srcOrd="3" destOrd="0" presId="urn:microsoft.com/office/officeart/2005/8/layout/chevron2"/>
    <dgm:cxn modelId="{F340ADD6-267A-7A4D-92A4-E42E318085BD}" type="presParOf" srcId="{F3AEBA18-C427-194A-8A77-39AAAD2A4A2D}" destId="{BEF6C1BB-3C2E-BF47-A1AE-4735032713AE}" srcOrd="4" destOrd="0" presId="urn:microsoft.com/office/officeart/2005/8/layout/chevron2"/>
    <dgm:cxn modelId="{96740914-7F23-DC45-910C-6DCDA48861BB}" type="presParOf" srcId="{BEF6C1BB-3C2E-BF47-A1AE-4735032713AE}" destId="{E8C4351A-FC66-B042-A495-81D4DA7945EE}" srcOrd="0" destOrd="0" presId="urn:microsoft.com/office/officeart/2005/8/layout/chevron2"/>
    <dgm:cxn modelId="{D4CFB6C5-5EB6-DE40-953C-1E4CC98BBA00}" type="presParOf" srcId="{BEF6C1BB-3C2E-BF47-A1AE-4735032713AE}" destId="{143E9673-0F66-3F4A-982C-B6D0563E6272}" srcOrd="1" destOrd="0" presId="urn:microsoft.com/office/officeart/2005/8/layout/chevron2"/>
    <dgm:cxn modelId="{077AD86F-AAF4-364F-8E2D-89B272BC8409}" type="presParOf" srcId="{F3AEBA18-C427-194A-8A77-39AAAD2A4A2D}" destId="{6DDD8D93-EE71-3149-BDE8-BBC34F091C93}" srcOrd="5" destOrd="0" presId="urn:microsoft.com/office/officeart/2005/8/layout/chevron2"/>
    <dgm:cxn modelId="{292DD6D4-42FD-1940-85B2-7463BA1A6762}" type="presParOf" srcId="{F3AEBA18-C427-194A-8A77-39AAAD2A4A2D}" destId="{A5DF23B4-048E-724D-97EF-F94DF34F5A8A}" srcOrd="6" destOrd="0" presId="urn:microsoft.com/office/officeart/2005/8/layout/chevron2"/>
    <dgm:cxn modelId="{FBD5E254-9843-E846-B02D-BC2C6CA0B113}" type="presParOf" srcId="{A5DF23B4-048E-724D-97EF-F94DF34F5A8A}" destId="{DD53EFCA-12CB-CC49-BD13-D067490731A3}" srcOrd="0" destOrd="0" presId="urn:microsoft.com/office/officeart/2005/8/layout/chevron2"/>
    <dgm:cxn modelId="{52F84C5C-7601-3E46-BC02-DB0F2C697DCA}" type="presParOf" srcId="{A5DF23B4-048E-724D-97EF-F94DF34F5A8A}" destId="{8A3DC5F3-E1F4-BD40-98E2-445B19D613E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556340-302D-B344-9F3A-FA4A7E4643D1}">
      <dsp:nvSpPr>
        <dsp:cNvPr id="0" name=""/>
        <dsp:cNvSpPr/>
      </dsp:nvSpPr>
      <dsp:spPr>
        <a:xfrm rot="5400000">
          <a:off x="-196196" y="199472"/>
          <a:ext cx="1307975" cy="915583"/>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Read</a:t>
          </a:r>
        </a:p>
      </dsp:txBody>
      <dsp:txXfrm rot="-5400000">
        <a:off x="1" y="461068"/>
        <a:ext cx="915583" cy="392392"/>
      </dsp:txXfrm>
    </dsp:sp>
    <dsp:sp modelId="{FA430D3A-9BC6-A549-97D7-4A760A560146}">
      <dsp:nvSpPr>
        <dsp:cNvPr id="0" name=""/>
        <dsp:cNvSpPr/>
      </dsp:nvSpPr>
      <dsp:spPr>
        <a:xfrm rot="5400000">
          <a:off x="2890199" y="-1971340"/>
          <a:ext cx="850184" cy="479941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a:t>Read excerpts of text on your assigned practice</a:t>
          </a:r>
        </a:p>
        <a:p>
          <a:pPr marL="171450" lvl="1" indent="-171450" algn="l" defTabSz="800100">
            <a:lnSpc>
              <a:spcPct val="90000"/>
            </a:lnSpc>
            <a:spcBef>
              <a:spcPct val="0"/>
            </a:spcBef>
            <a:spcAft>
              <a:spcPct val="15000"/>
            </a:spcAft>
            <a:buChar char="••"/>
          </a:pPr>
          <a:r>
            <a:rPr lang="en-US" sz="1800" kern="1200"/>
            <a:t>Find key details about your practice</a:t>
          </a:r>
        </a:p>
      </dsp:txBody>
      <dsp:txXfrm rot="-5400000">
        <a:off x="915584" y="44778"/>
        <a:ext cx="4757913" cy="767178"/>
      </dsp:txXfrm>
    </dsp:sp>
    <dsp:sp modelId="{783409E4-E660-2F42-96FE-92596CE07E3C}">
      <dsp:nvSpPr>
        <dsp:cNvPr id="0" name=""/>
        <dsp:cNvSpPr/>
      </dsp:nvSpPr>
      <dsp:spPr>
        <a:xfrm rot="5400000">
          <a:off x="-196196" y="1361496"/>
          <a:ext cx="1307975" cy="915583"/>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Eat</a:t>
          </a:r>
        </a:p>
      </dsp:txBody>
      <dsp:txXfrm rot="-5400000">
        <a:off x="1" y="1623092"/>
        <a:ext cx="915583" cy="392392"/>
      </dsp:txXfrm>
    </dsp:sp>
    <dsp:sp modelId="{C5B4B5F0-62C3-884D-9018-C0F2E3A6B266}">
      <dsp:nvSpPr>
        <dsp:cNvPr id="0" name=""/>
        <dsp:cNvSpPr/>
      </dsp:nvSpPr>
      <dsp:spPr>
        <a:xfrm rot="5400000">
          <a:off x="2890199" y="-809316"/>
          <a:ext cx="850184" cy="479941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a:t>Have lunch with a scientist</a:t>
          </a:r>
        </a:p>
        <a:p>
          <a:pPr marL="171450" lvl="1" indent="-171450" algn="l" defTabSz="800100">
            <a:lnSpc>
              <a:spcPct val="90000"/>
            </a:lnSpc>
            <a:spcBef>
              <a:spcPct val="0"/>
            </a:spcBef>
            <a:spcAft>
              <a:spcPct val="15000"/>
            </a:spcAft>
            <a:buChar char="••"/>
          </a:pPr>
          <a:r>
            <a:rPr lang="en-US" sz="1800" kern="1200"/>
            <a:t>Talk informally with an ISB scientist</a:t>
          </a:r>
        </a:p>
      </dsp:txBody>
      <dsp:txXfrm rot="-5400000">
        <a:off x="915584" y="1206802"/>
        <a:ext cx="4757913" cy="767178"/>
      </dsp:txXfrm>
    </dsp:sp>
    <dsp:sp modelId="{E8C4351A-FC66-B042-A495-81D4DA7945EE}">
      <dsp:nvSpPr>
        <dsp:cNvPr id="0" name=""/>
        <dsp:cNvSpPr/>
      </dsp:nvSpPr>
      <dsp:spPr>
        <a:xfrm rot="5400000">
          <a:off x="-196196" y="2523520"/>
          <a:ext cx="1307975" cy="915583"/>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Investigate</a:t>
          </a:r>
          <a:endParaRPr lang="en-US" sz="1500" kern="1200" dirty="0"/>
        </a:p>
      </dsp:txBody>
      <dsp:txXfrm rot="-5400000">
        <a:off x="1" y="2785116"/>
        <a:ext cx="915583" cy="392392"/>
      </dsp:txXfrm>
    </dsp:sp>
    <dsp:sp modelId="{143E9673-0F66-3F4A-982C-B6D0563E6272}">
      <dsp:nvSpPr>
        <dsp:cNvPr id="0" name=""/>
        <dsp:cNvSpPr/>
      </dsp:nvSpPr>
      <dsp:spPr>
        <a:xfrm rot="5400000">
          <a:off x="2890199" y="352707"/>
          <a:ext cx="850184" cy="479941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a:t>Answer Questions with an ISB scientist</a:t>
          </a:r>
        </a:p>
        <a:p>
          <a:pPr marL="171450" lvl="1" indent="-171450" algn="l" defTabSz="800100">
            <a:lnSpc>
              <a:spcPct val="90000"/>
            </a:lnSpc>
            <a:spcBef>
              <a:spcPct val="0"/>
            </a:spcBef>
            <a:spcAft>
              <a:spcPct val="15000"/>
            </a:spcAft>
            <a:buChar char="••"/>
          </a:pPr>
          <a:r>
            <a:rPr lang="en-US" sz="1800" kern="1200"/>
            <a:t>Take notes and "think big"</a:t>
          </a:r>
        </a:p>
      </dsp:txBody>
      <dsp:txXfrm rot="-5400000">
        <a:off x="915584" y="2368826"/>
        <a:ext cx="4757913" cy="767178"/>
      </dsp:txXfrm>
    </dsp:sp>
    <dsp:sp modelId="{DD53EFCA-12CB-CC49-BD13-D067490731A3}">
      <dsp:nvSpPr>
        <dsp:cNvPr id="0" name=""/>
        <dsp:cNvSpPr/>
      </dsp:nvSpPr>
      <dsp:spPr>
        <a:xfrm rot="5400000">
          <a:off x="-196196" y="3685544"/>
          <a:ext cx="1307975" cy="915583"/>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a:t>Apply</a:t>
          </a:r>
        </a:p>
      </dsp:txBody>
      <dsp:txXfrm rot="-5400000">
        <a:off x="1" y="3947140"/>
        <a:ext cx="915583" cy="392392"/>
      </dsp:txXfrm>
    </dsp:sp>
    <dsp:sp modelId="{8A3DC5F3-E1F4-BD40-98E2-445B19D613E1}">
      <dsp:nvSpPr>
        <dsp:cNvPr id="0" name=""/>
        <dsp:cNvSpPr/>
      </dsp:nvSpPr>
      <dsp:spPr>
        <a:xfrm rot="5400000">
          <a:off x="2890199" y="1514731"/>
          <a:ext cx="850184" cy="479941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a:t>Create a visual representation of your practice</a:t>
          </a:r>
        </a:p>
        <a:p>
          <a:pPr marL="171450" lvl="1" indent="-171450" algn="l" defTabSz="800100">
            <a:lnSpc>
              <a:spcPct val="90000"/>
            </a:lnSpc>
            <a:spcBef>
              <a:spcPct val="0"/>
            </a:spcBef>
            <a:spcAft>
              <a:spcPct val="15000"/>
            </a:spcAft>
            <a:buChar char="••"/>
          </a:pPr>
          <a:r>
            <a:rPr lang="en-US" sz="1800" kern="1200"/>
            <a:t>Engage in a gallery walk of all practices</a:t>
          </a:r>
        </a:p>
      </dsp:txBody>
      <dsp:txXfrm rot="-5400000">
        <a:off x="915584" y="3530850"/>
        <a:ext cx="4757913" cy="76717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413F99-5EAE-C94D-A7B5-C7DB288F219C}" type="datetimeFigureOut">
              <a:rPr lang="en-US" smtClean="0"/>
              <a:t>6/21/13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5FFE0F-BA70-FD4F-B621-ED2D0399290E}" type="slidenum">
              <a:rPr lang="en-US" smtClean="0"/>
              <a:t>‹#›</a:t>
            </a:fld>
            <a:endParaRPr lang="en-US"/>
          </a:p>
        </p:txBody>
      </p:sp>
    </p:spTree>
    <p:extLst>
      <p:ext uri="{BB962C8B-B14F-4D97-AF65-F5344CB8AC3E}">
        <p14:creationId xmlns:p14="http://schemas.microsoft.com/office/powerpoint/2010/main" val="9663734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 introduction to ISB (non profit biomedical research; founded in 2000)</a:t>
            </a:r>
          </a:p>
          <a:p>
            <a:r>
              <a:rPr lang="en-US" dirty="0" smtClean="0"/>
              <a:t>We</a:t>
            </a:r>
            <a:r>
              <a:rPr lang="en-US" baseline="0" dirty="0" smtClean="0"/>
              <a:t> will not visit the labs today (welcome to come back later in summer for visit); will have opportunity to meet and work with some of our staff later today</a:t>
            </a:r>
          </a:p>
          <a:p>
            <a:r>
              <a:rPr lang="en-US" baseline="0" dirty="0" smtClean="0"/>
              <a:t>Recognize we are changing the world; have obligation to support education of public</a:t>
            </a:r>
          </a:p>
          <a:p>
            <a:r>
              <a:rPr lang="en-US" baseline="0" dirty="0" smtClean="0"/>
              <a:t>For this reason strong commitment to education; are excited about the opportunity to continue our partnerships with both RSD and SPS [cite ISB commitment to education] [education impact data; ISB participation in education and outreach]</a:t>
            </a:r>
          </a:p>
          <a:p>
            <a:r>
              <a:rPr lang="en-US" baseline="0" dirty="0" smtClean="0"/>
              <a:t>Hope you enjoy working in our space today – you no doubt will not only notice the dynamics of the ISB workplace, but also NEU, Indi, Amazon, and the SLU culture</a:t>
            </a:r>
            <a:endParaRPr lang="en-US" dirty="0"/>
          </a:p>
        </p:txBody>
      </p:sp>
      <p:sp>
        <p:nvSpPr>
          <p:cNvPr id="4" name="Slide Number Placeholder 3"/>
          <p:cNvSpPr>
            <a:spLocks noGrp="1"/>
          </p:cNvSpPr>
          <p:nvPr>
            <p:ph type="sldNum" sz="quarter" idx="10"/>
          </p:nvPr>
        </p:nvSpPr>
        <p:spPr/>
        <p:txBody>
          <a:bodyPr/>
          <a:lstStyle/>
          <a:p>
            <a:fld id="{A809E57A-18D3-6D40-AFD2-961BE7A1C793}" type="slidenum">
              <a:rPr lang="en-US" smtClean="0"/>
              <a:t>2</a:t>
            </a:fld>
            <a:endParaRPr lang="en-US"/>
          </a:p>
        </p:txBody>
      </p:sp>
    </p:spTree>
    <p:extLst>
      <p:ext uri="{BB962C8B-B14F-4D97-AF65-F5344CB8AC3E}">
        <p14:creationId xmlns:p14="http://schemas.microsoft.com/office/powerpoint/2010/main" val="298804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(Will replace with prettier slide)</a:t>
            </a:r>
          </a:p>
          <a:p>
            <a:r>
              <a:rPr lang="en-US" dirty="0" smtClean="0"/>
              <a:t>The Danielson Framework is</a:t>
            </a:r>
            <a:r>
              <a:rPr lang="en-US" baseline="0" dirty="0" smtClean="0"/>
              <a:t> used in both Renton and Seattle and has </a:t>
            </a:r>
            <a:r>
              <a:rPr lang="en-US" dirty="0" smtClean="0"/>
              <a:t>22 components, each assessed to four tiers: Unsatisfactory,</a:t>
            </a:r>
            <a:r>
              <a:rPr lang="en-US" baseline="0" dirty="0" smtClean="0"/>
              <a:t> Basic, </a:t>
            </a:r>
            <a:r>
              <a:rPr lang="en-US" dirty="0" smtClean="0"/>
              <a:t>Proficient</a:t>
            </a:r>
            <a:r>
              <a:rPr lang="en-US" baseline="0" dirty="0" smtClean="0"/>
              <a:t> and distinguished</a:t>
            </a:r>
            <a:endParaRPr lang="en-US" dirty="0"/>
          </a:p>
        </p:txBody>
      </p:sp>
      <p:sp>
        <p:nvSpPr>
          <p:cNvPr id="4" name="Slide Number Placeholder 3"/>
          <p:cNvSpPr>
            <a:spLocks noGrp="1"/>
          </p:cNvSpPr>
          <p:nvPr>
            <p:ph type="sldNum" sz="quarter" idx="10"/>
          </p:nvPr>
        </p:nvSpPr>
        <p:spPr/>
        <p:txBody>
          <a:bodyPr/>
          <a:lstStyle/>
          <a:p>
            <a:fld id="{82FA877F-B1ED-497D-BD9E-0F30E4F8D5A3}" type="slidenum">
              <a:rPr lang="en-US" smtClean="0">
                <a:solidFill>
                  <a:prstClr val="black"/>
                </a:solidFill>
                <a:latin typeface="Calibri"/>
              </a:rPr>
              <a:pPr/>
              <a:t>26</a:t>
            </a:fld>
            <a:endParaRPr lang="en-US">
              <a:solidFill>
                <a:prstClr val="black"/>
              </a:solidFill>
              <a:latin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Turn</a:t>
            </a:r>
            <a:r>
              <a:rPr lang="en-US" b="0" baseline="0" dirty="0" smtClean="0"/>
              <a:t> and talk with neighbor about </a:t>
            </a:r>
            <a:r>
              <a:rPr lang="en-US" sz="1200" kern="1200" dirty="0" smtClean="0">
                <a:solidFill>
                  <a:schemeClr val="tx1"/>
                </a:solidFill>
                <a:latin typeface="+mn-lt"/>
                <a:ea typeface="+mn-ea"/>
                <a:cs typeface="+mn-cs"/>
              </a:rPr>
              <a:t>how the policies affect you in your teaching, in your staff or district PD or meeting time, in your conversations (formal and informal) with your principal…  Record notes in notebook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p:txBody>
      </p:sp>
      <p:sp>
        <p:nvSpPr>
          <p:cNvPr id="4" name="Slide Number Placeholder 3"/>
          <p:cNvSpPr>
            <a:spLocks noGrp="1"/>
          </p:cNvSpPr>
          <p:nvPr>
            <p:ph type="sldNum" sz="quarter" idx="10"/>
          </p:nvPr>
        </p:nvSpPr>
        <p:spPr/>
        <p:txBody>
          <a:bodyPr/>
          <a:lstStyle/>
          <a:p>
            <a:fld id="{82FA877F-B1ED-497D-BD9E-0F30E4F8D5A3}" type="slidenum">
              <a:rPr lang="en-US" smtClean="0">
                <a:solidFill>
                  <a:prstClr val="black"/>
                </a:solidFill>
                <a:latin typeface="Calibri"/>
              </a:rPr>
              <a:pPr/>
              <a:t>27</a:t>
            </a:fld>
            <a:endParaRPr lang="en-US">
              <a:solidFill>
                <a:prstClr val="black"/>
              </a:solidFill>
              <a:latin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Turn</a:t>
            </a:r>
            <a:r>
              <a:rPr lang="en-US" b="0" baseline="0" dirty="0" smtClean="0"/>
              <a:t> and talk with neighbor about </a:t>
            </a:r>
            <a:r>
              <a:rPr lang="en-US" sz="1200" kern="1200" dirty="0" smtClean="0">
                <a:solidFill>
                  <a:schemeClr val="tx1"/>
                </a:solidFill>
                <a:latin typeface="+mn-lt"/>
                <a:ea typeface="+mn-ea"/>
                <a:cs typeface="+mn-cs"/>
              </a:rPr>
              <a:t>how the policies affect you in your teaching, in your staff or district PD or meeting time, in your conversations (formal and informal) with your principal…  Record notes in notebook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p:txBody>
      </p:sp>
      <p:sp>
        <p:nvSpPr>
          <p:cNvPr id="4" name="Slide Number Placeholder 3"/>
          <p:cNvSpPr>
            <a:spLocks noGrp="1"/>
          </p:cNvSpPr>
          <p:nvPr>
            <p:ph type="sldNum" sz="quarter" idx="10"/>
          </p:nvPr>
        </p:nvSpPr>
        <p:spPr/>
        <p:txBody>
          <a:bodyPr/>
          <a:lstStyle/>
          <a:p>
            <a:fld id="{82FA877F-B1ED-497D-BD9E-0F30E4F8D5A3}" type="slidenum">
              <a:rPr lang="en-US" smtClean="0">
                <a:solidFill>
                  <a:prstClr val="black"/>
                </a:solidFill>
                <a:latin typeface="Calibri"/>
              </a:rPr>
              <a:pPr/>
              <a:t>28</a:t>
            </a:fld>
            <a:endParaRPr lang="en-US">
              <a:solidFill>
                <a:prstClr val="black"/>
              </a:solidFill>
              <a:latin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…OSPI MSP</a:t>
            </a:r>
            <a:r>
              <a:rPr lang="en-US" baseline="0" dirty="0" smtClean="0"/>
              <a:t> program goal in support of NGSS implementation… In terms of the FFT, this correlates with Component 1a, Demonstrating knowledge of content and pedagogy</a:t>
            </a:r>
            <a:endParaRPr lang="en-US" dirty="0" smtClean="0"/>
          </a:p>
          <a:p>
            <a:r>
              <a:rPr lang="en-US" dirty="0" smtClean="0"/>
              <a:t>…We</a:t>
            </a:r>
            <a:r>
              <a:rPr lang="en-US" baseline="0" dirty="0" smtClean="0"/>
              <a:t> will hold ourselves accountable to supporting your performance, as measured by the FFT</a:t>
            </a:r>
          </a:p>
          <a:p>
            <a:r>
              <a:rPr lang="en-US" baseline="0" dirty="0" smtClean="0"/>
              <a:t>…In the planning of activities, we ask ourselves, “Would teachers walk out at the end of the August Institute with evidence in hand that could be judged by their principal that they have demonstrated distinguished performance (or “innovative” performance in SPS) in components 1a, c, e, and f?”</a:t>
            </a:r>
          </a:p>
          <a:p>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29</a:t>
            </a:fld>
            <a:endParaRPr lang="en-US">
              <a:solidFill>
                <a:prstClr val="black"/>
              </a:solidFill>
              <a:latin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Which</a:t>
            </a:r>
            <a:r>
              <a:rPr lang="en-US" b="0" baseline="0" dirty="0" smtClean="0"/>
              <a:t> content knowledge should we target for you to demonstrate understanding of?  To stay true to our goal of helping you meet your multiple demands, it should align with CCSS as well as NGSS.  </a:t>
            </a:r>
            <a:endParaRPr lang="en-US" b="0" dirty="0" smtClean="0"/>
          </a:p>
        </p:txBody>
      </p:sp>
      <p:sp>
        <p:nvSpPr>
          <p:cNvPr id="4" name="Slide Number Placeholder 3"/>
          <p:cNvSpPr>
            <a:spLocks noGrp="1"/>
          </p:cNvSpPr>
          <p:nvPr>
            <p:ph type="sldNum" sz="quarter" idx="10"/>
          </p:nvPr>
        </p:nvSpPr>
        <p:spPr/>
        <p:txBody>
          <a:bodyPr/>
          <a:lstStyle/>
          <a:p>
            <a:fld id="{82FA877F-B1ED-497D-BD9E-0F30E4F8D5A3}" type="slidenum">
              <a:rPr lang="en-US" smtClean="0">
                <a:solidFill>
                  <a:prstClr val="black"/>
                </a:solidFill>
                <a:latin typeface="Calibri"/>
              </a:rPr>
              <a:pPr/>
              <a:t>30</a:t>
            </a:fld>
            <a:endParaRPr lang="en-US">
              <a:solidFill>
                <a:prstClr val="black"/>
              </a:solidFill>
              <a:latin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imagine</a:t>
            </a:r>
            <a:r>
              <a:rPr lang="en-US" baseline="0" dirty="0" smtClean="0"/>
              <a:t> someone else might use this slide, too.  </a:t>
            </a:r>
            <a:endParaRPr lang="en-US" dirty="0"/>
          </a:p>
        </p:txBody>
      </p:sp>
      <p:sp>
        <p:nvSpPr>
          <p:cNvPr id="4" name="Slide Number Placeholder 3"/>
          <p:cNvSpPr>
            <a:spLocks noGrp="1"/>
          </p:cNvSpPr>
          <p:nvPr>
            <p:ph type="sldNum" sz="quarter" idx="10"/>
          </p:nvPr>
        </p:nvSpPr>
        <p:spPr/>
        <p:txBody>
          <a:bodyPr/>
          <a:lstStyle/>
          <a:p>
            <a:fld id="{82FA877F-B1ED-497D-BD9E-0F30E4F8D5A3}" type="slidenum">
              <a:rPr lang="en-US" smtClean="0">
                <a:solidFill>
                  <a:prstClr val="black"/>
                </a:solidFill>
                <a:latin typeface="Calibri"/>
              </a:rPr>
              <a:pPr/>
              <a:t>31</a:t>
            </a:fld>
            <a:endParaRPr lang="en-US">
              <a:solidFill>
                <a:prstClr val="black"/>
              </a:solidFill>
              <a:latin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Which</a:t>
            </a:r>
            <a:r>
              <a:rPr lang="en-US" b="0" baseline="0" dirty="0" smtClean="0"/>
              <a:t> content knowledge should we target for you to demonstrate understanding of?  To stay true to our goal of helping you meet your multiple demands, it should </a:t>
            </a:r>
            <a:r>
              <a:rPr lang="en-US" b="0" baseline="0" smtClean="0"/>
              <a:t>align with CCSS as well as NGSS.  </a:t>
            </a:r>
            <a:endParaRPr lang="en-US" b="0" dirty="0" smtClean="0"/>
          </a:p>
        </p:txBody>
      </p:sp>
      <p:sp>
        <p:nvSpPr>
          <p:cNvPr id="4" name="Slide Number Placeholder 3"/>
          <p:cNvSpPr>
            <a:spLocks noGrp="1"/>
          </p:cNvSpPr>
          <p:nvPr>
            <p:ph type="sldNum" sz="quarter" idx="10"/>
          </p:nvPr>
        </p:nvSpPr>
        <p:spPr/>
        <p:txBody>
          <a:bodyPr/>
          <a:lstStyle/>
          <a:p>
            <a:fld id="{82FA877F-B1ED-497D-BD9E-0F30E4F8D5A3}" type="slidenum">
              <a:rPr lang="en-US" smtClean="0">
                <a:solidFill>
                  <a:prstClr val="black"/>
                </a:solidFill>
                <a:latin typeface="Calibri"/>
              </a:rPr>
              <a:pPr/>
              <a:t>32</a:t>
            </a:fld>
            <a:endParaRPr lang="en-US">
              <a:solidFill>
                <a:prstClr val="black"/>
              </a:solidFill>
              <a:latin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Attributes of a Conclusion</a:t>
            </a:r>
          </a:p>
          <a:p>
            <a:r>
              <a:rPr lang="en-US" baseline="0" dirty="0" smtClean="0"/>
              <a:t>-Conclusive statement</a:t>
            </a:r>
          </a:p>
          <a:p>
            <a:r>
              <a:rPr lang="en-US" baseline="0" dirty="0" smtClean="0"/>
              <a:t>-Supporting data (high and low data)</a:t>
            </a:r>
          </a:p>
          <a:p>
            <a:r>
              <a:rPr lang="en-US" baseline="0" dirty="0" smtClean="0"/>
              <a:t>-Explanatory language</a:t>
            </a:r>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33</a:t>
            </a:fld>
            <a:endParaRPr lang="en-US">
              <a:solidFill>
                <a:prstClr val="black"/>
              </a:solidFill>
              <a:latin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For the reasons I just described, these are the focal areas for content knowledge that you will learn</a:t>
            </a:r>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34</a:t>
            </a:fld>
            <a:endParaRPr lang="en-US">
              <a:solidFill>
                <a:prstClr val="black"/>
              </a:solidFill>
              <a:latin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35</a:t>
            </a:fld>
            <a:endParaRPr lang="en-US">
              <a:solidFill>
                <a:prstClr val="black"/>
              </a:solidFill>
              <a:latin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ISB is a secure building [logistics</a:t>
            </a:r>
            <a:r>
              <a:rPr lang="en-US" baseline="0" dirty="0" smtClean="0"/>
              <a:t> of getting in and out of building]</a:t>
            </a:r>
          </a:p>
          <a:p>
            <a:r>
              <a:rPr lang="en-US" baseline="0" dirty="0" smtClean="0"/>
              <a:t>Bathroom location</a:t>
            </a:r>
          </a:p>
          <a:p>
            <a:r>
              <a:rPr lang="en-US" baseline="0" dirty="0" smtClean="0"/>
              <a:t>Phone call (lobby soft seating)</a:t>
            </a:r>
          </a:p>
          <a:p>
            <a:r>
              <a:rPr lang="en-US" baseline="0" dirty="0" smtClean="0"/>
              <a:t>Snacks, coffee, tea, water (soda machine)</a:t>
            </a:r>
            <a:endParaRPr lang="en-US" dirty="0"/>
          </a:p>
        </p:txBody>
      </p:sp>
      <p:sp>
        <p:nvSpPr>
          <p:cNvPr id="4" name="Slide Number Placeholder 3"/>
          <p:cNvSpPr>
            <a:spLocks noGrp="1"/>
          </p:cNvSpPr>
          <p:nvPr>
            <p:ph type="sldNum" sz="quarter" idx="10"/>
          </p:nvPr>
        </p:nvSpPr>
        <p:spPr/>
        <p:txBody>
          <a:bodyPr/>
          <a:lstStyle/>
          <a:p>
            <a:fld id="{A809E57A-18D3-6D40-AFD2-961BE7A1C793}" type="slidenum">
              <a:rPr lang="en-US" smtClean="0"/>
              <a:t>3</a:t>
            </a:fld>
            <a:endParaRPr lang="en-US"/>
          </a:p>
        </p:txBody>
      </p:sp>
    </p:spTree>
    <p:extLst>
      <p:ext uri="{BB962C8B-B14F-4D97-AF65-F5344CB8AC3E}">
        <p14:creationId xmlns:p14="http://schemas.microsoft.com/office/powerpoint/2010/main" val="3095421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Again, we are</a:t>
            </a:r>
            <a:r>
              <a:rPr lang="en-US" baseline="0" dirty="0" smtClean="0"/>
              <a:t> holding ourselves accountable to you,… we will support you in your use of the science content knowledge you learn, in terms of components </a:t>
            </a: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Applying directly to your teaching, not just teaching you content and then leaving you to figure out how to teach it…</a:t>
            </a:r>
          </a:p>
          <a:p>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36</a:t>
            </a:fld>
            <a:endParaRPr lang="en-US">
              <a:solidFill>
                <a:prstClr val="black"/>
              </a:solidFill>
              <a:latin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Again, we are</a:t>
            </a:r>
            <a:r>
              <a:rPr lang="en-US" baseline="0" dirty="0" smtClean="0"/>
              <a:t> holding ourselves accountable to you,… we will support you in your use of the science content knowledge you learn, in terms of components </a:t>
            </a: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Applying directly to your teaching, not just teaching you content and then leaving you to figure out how to teach it…</a:t>
            </a:r>
          </a:p>
          <a:p>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37</a:t>
            </a:fld>
            <a:endParaRPr lang="en-US">
              <a:solidFill>
                <a:prstClr val="black"/>
              </a:solidFill>
              <a:latin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42</a:t>
            </a:fld>
            <a:endParaRPr lang="en-US">
              <a:solidFill>
                <a:prstClr val="black"/>
              </a:solidFill>
              <a:latin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some time to prepare for full implementation, and we</a:t>
            </a:r>
            <a:r>
              <a:rPr lang="en-US" baseline="0" dirty="0" smtClean="0"/>
              <a:t> are starting now so that we do this thoughtfully.  </a:t>
            </a:r>
            <a:r>
              <a:rPr lang="en-US" b="1" baseline="0" dirty="0" smtClean="0"/>
              <a:t>Note that these participants will contribute to leading the implementation of NGSS in their districts—and in the state.  Laud them for their trail breaking role.</a:t>
            </a:r>
            <a:r>
              <a:rPr lang="en-US" b="0" baseline="0" dirty="0" smtClean="0"/>
              <a:t>  While we prepare for the future, several other state and district policies draw our attention now.  Implementation of NGSS will not happen in a vacuum, so all of our project’s activities must fit within the demands of teachers’ lives.  As you know, different policies designed independently of one another, coming from different directions, ultimately converge in the classroom, and unfortunately, it’s often left to teachers by themselves to make sense of them all together.  Our goal is to support your understanding and implementation of the NGSS, so we need to fit our activities into your context.  Actually, more than simply “fit,” our goal is for the activities of this partnership to help you meet your other current demands as well as what is called for in implementation of the NGSS.  </a:t>
            </a:r>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61</a:t>
            </a:fld>
            <a:endParaRPr lang="en-US">
              <a:solidFill>
                <a:prstClr val="black"/>
              </a:solidFill>
              <a:latin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Name</a:t>
            </a:r>
            <a:r>
              <a:rPr lang="en-US" baseline="0" dirty="0" smtClean="0"/>
              <a:t> tags and workshop notebooks</a:t>
            </a:r>
          </a:p>
          <a:p>
            <a:r>
              <a:rPr lang="en-US" baseline="0" dirty="0" smtClean="0"/>
              <a:t>Our lunch will be a working lunch; if you did not order lunch or bring lunch, please see (Dana or Jen) as we can help you order a lunch to be brought in</a:t>
            </a:r>
          </a:p>
          <a:p>
            <a:r>
              <a:rPr lang="en-US" baseline="0" dirty="0" smtClean="0"/>
              <a:t>Sticky notes for questions</a:t>
            </a:r>
          </a:p>
          <a:p>
            <a:r>
              <a:rPr lang="en-US" baseline="0" dirty="0" smtClean="0"/>
              <a:t>District specific logistics</a:t>
            </a:r>
            <a:endParaRPr lang="en-US" dirty="0"/>
          </a:p>
        </p:txBody>
      </p:sp>
      <p:sp>
        <p:nvSpPr>
          <p:cNvPr id="4" name="Slide Number Placeholder 3"/>
          <p:cNvSpPr>
            <a:spLocks noGrp="1"/>
          </p:cNvSpPr>
          <p:nvPr>
            <p:ph type="sldNum" sz="quarter" idx="10"/>
          </p:nvPr>
        </p:nvSpPr>
        <p:spPr/>
        <p:txBody>
          <a:bodyPr/>
          <a:lstStyle/>
          <a:p>
            <a:fld id="{A809E57A-18D3-6D40-AFD2-961BE7A1C793}" type="slidenum">
              <a:rPr lang="en-US" smtClean="0"/>
              <a:t>4</a:t>
            </a:fld>
            <a:endParaRPr lang="en-US"/>
          </a:p>
        </p:txBody>
      </p:sp>
    </p:spTree>
    <p:extLst>
      <p:ext uri="{BB962C8B-B14F-4D97-AF65-F5344CB8AC3E}">
        <p14:creationId xmlns:p14="http://schemas.microsoft.com/office/powerpoint/2010/main" val="910642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Will</a:t>
            </a:r>
            <a:r>
              <a:rPr lang="en-US" baseline="0" smtClean="0"/>
              <a:t> n</a:t>
            </a:r>
            <a:r>
              <a:rPr lang="en-US" smtClean="0"/>
              <a:t>eed </a:t>
            </a:r>
            <a:r>
              <a:rPr lang="en-US" dirty="0" smtClean="0"/>
              <a:t>to toggle to internet</a:t>
            </a:r>
            <a:endParaRPr lang="en-US" dirty="0"/>
          </a:p>
        </p:txBody>
      </p:sp>
      <p:sp>
        <p:nvSpPr>
          <p:cNvPr id="4" name="Slide Number Placeholder 3"/>
          <p:cNvSpPr>
            <a:spLocks noGrp="1"/>
          </p:cNvSpPr>
          <p:nvPr>
            <p:ph type="sldNum" sz="quarter" idx="10"/>
          </p:nvPr>
        </p:nvSpPr>
        <p:spPr/>
        <p:txBody>
          <a:bodyPr/>
          <a:lstStyle/>
          <a:p>
            <a:fld id="{A809E57A-18D3-6D40-AFD2-961BE7A1C793}" type="slidenum">
              <a:rPr lang="en-US" smtClean="0"/>
              <a:t>7</a:t>
            </a:fld>
            <a:endParaRPr lang="en-US"/>
          </a:p>
        </p:txBody>
      </p:sp>
    </p:spTree>
    <p:extLst>
      <p:ext uri="{BB962C8B-B14F-4D97-AF65-F5344CB8AC3E}">
        <p14:creationId xmlns:p14="http://schemas.microsoft.com/office/powerpoint/2010/main" val="4176130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some time to prepare for full implementation, and we</a:t>
            </a:r>
            <a:r>
              <a:rPr lang="en-US" baseline="0" dirty="0" smtClean="0"/>
              <a:t> are starting now so that we do this thoughtfully.  </a:t>
            </a:r>
            <a:r>
              <a:rPr lang="en-US" b="1" baseline="0" dirty="0" smtClean="0"/>
              <a:t>Note that these participants will contribute to leading the implementation of NGSS in their districts—and in the state.  Laud them for their trail breaking role.</a:t>
            </a:r>
            <a:r>
              <a:rPr lang="en-US" b="0" baseline="0" dirty="0" smtClean="0"/>
              <a:t>  While we prepare for the future, several other state and district policies draw our attention now.  Implementation of NGSS will not happen in a vacuum, so all of our project’s activities must fit within the demands of teachers’ lives.  As you know, different policies designed independently of one another, coming from different directions, ultimately converge in the classroom, and unfortunately, it’s often left to teachers by themselves to make sense of them all together.  Our goal is to support your understanding and implementation of the NGSS, so we need to fit our activities into your context.  Actually, more than simply “fit,” our goal is for the activities of this partnership to help you meet your other current demands as well as what is called for in implementation of the NGSS.  </a:t>
            </a:r>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21</a:t>
            </a:fld>
            <a:endParaRPr lang="en-US">
              <a:solidFill>
                <a:prstClr val="black"/>
              </a:solidFill>
              <a:latin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some time to prepare for full implementation, and we</a:t>
            </a:r>
            <a:r>
              <a:rPr lang="en-US" baseline="0" dirty="0" smtClean="0"/>
              <a:t> are starting now so that we do this thoughtfully.  </a:t>
            </a:r>
            <a:r>
              <a:rPr lang="en-US" b="1" baseline="0" dirty="0" smtClean="0"/>
              <a:t>Note that these participants will contribute to leading the implementation of NGSS in their districts—and in the state.  Laud them for their trail breaking role.</a:t>
            </a:r>
            <a:r>
              <a:rPr lang="en-US" b="0" baseline="0" dirty="0" smtClean="0"/>
              <a:t>  While we prepare for the future, several other state and district policies draw our attention now.  Implementation of NGSS will not happen in a vacuum, so all of our project’s activities must fit within the demands of teachers’ lives.  As you know, different policies designed independently of one another, coming from different directions, ultimately converge in the classroom, and unfortunately, it’s often left to teachers by themselves to make sense of them all together.  Our goal is to support your understanding and implementation of the NGSS, so we need to fit our activities into your context.  Actually, more than simply “fit,” our goal is for the activities of this partnership to help you meet your other current demands as well as what is called for in implementation of the NGSS.  </a:t>
            </a:r>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22</a:t>
            </a:fld>
            <a:endParaRPr lang="en-US">
              <a:solidFill>
                <a:prstClr val="black"/>
              </a:solidFill>
              <a:latin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some time to prepare for full implementation, and we</a:t>
            </a:r>
            <a:r>
              <a:rPr lang="en-US" baseline="0" dirty="0" smtClean="0"/>
              <a:t> are starting now so that we do this thoughtfully.  </a:t>
            </a:r>
            <a:r>
              <a:rPr lang="en-US" b="1" baseline="0" dirty="0" smtClean="0"/>
              <a:t>Note that these participants will contribute to leading the implementation of NGSS in their districts—and in the state.  Laud them for their trail breaking role.</a:t>
            </a:r>
            <a:r>
              <a:rPr lang="en-US" b="0" baseline="0" dirty="0" smtClean="0"/>
              <a:t>  While we prepare for the future, several other state and district policies draw our attention now.  Implementation of NGSS will not happen in a vacuum, so all of our project’s activities must fit within the demands of teachers’ lives.  As you know, different policies designed independently of one another, coming from different directions, ultimately converge in the classroom, and unfortunately, it’s often left to teachers by themselves to make sense of them all together.  Our goal is to support your understanding and implementation of the NGSS, so we need to fit our activities into your context.  Actually, more than simply “fit,” our goal is for the activities of this partnership to help you meet your other current demands as well as what is called for in implementation of the NGSS.  </a:t>
            </a:r>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23</a:t>
            </a:fld>
            <a:endParaRPr lang="en-US">
              <a:solidFill>
                <a:prstClr val="black"/>
              </a:solidFill>
              <a:latin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some time to prepare for full implementation, and we</a:t>
            </a:r>
            <a:r>
              <a:rPr lang="en-US" baseline="0" dirty="0" smtClean="0"/>
              <a:t> are starting now so that we do this thoughtfully.  </a:t>
            </a:r>
            <a:r>
              <a:rPr lang="en-US" b="1" baseline="0" dirty="0" smtClean="0"/>
              <a:t>Note that these participants will contribute to leading the implementation of NGSS in their districts—and in the state.  Laud them for their trail breaking role.</a:t>
            </a:r>
            <a:r>
              <a:rPr lang="en-US" b="0" baseline="0" dirty="0" smtClean="0"/>
              <a:t>  While we prepare for the future, several other state and district policies draw our attention now.  Implementation of NGSS will not happen in a vacuum, so all of our project’s activities must fit within the demands of teachers’ lives.  As you know, different policies designed independently of one another, coming from different directions, ultimately converge in the classroom, and unfortunately, it’s often left to teachers by themselves to make sense of them all together.  Our goal is to support your understanding and implementation of the NGSS, so we need to fit our activities into your context.  Actually, more than simply “fit,” our goal is for the activities of this partnership to help you meet your other current demands as well as what is called for in implementation of the NGSS.  </a:t>
            </a:r>
            <a:endParaRPr lang="en-US" dirty="0"/>
          </a:p>
        </p:txBody>
      </p:sp>
      <p:sp>
        <p:nvSpPr>
          <p:cNvPr id="4" name="Slide Number Placeholder 3"/>
          <p:cNvSpPr>
            <a:spLocks noGrp="1"/>
          </p:cNvSpPr>
          <p:nvPr>
            <p:ph type="sldNum" sz="quarter" idx="10"/>
          </p:nvPr>
        </p:nvSpPr>
        <p:spPr/>
        <p:txBody>
          <a:bodyPr/>
          <a:lstStyle/>
          <a:p>
            <a:fld id="{A6065A41-69F3-45A9-91A5-A03C0505DDAE}" type="slidenum">
              <a:rPr lang="en-US" smtClean="0">
                <a:solidFill>
                  <a:prstClr val="black"/>
                </a:solidFill>
                <a:latin typeface="Calibri"/>
              </a:rPr>
              <a:pPr/>
              <a:t>24</a:t>
            </a:fld>
            <a:endParaRPr lang="en-US">
              <a:solidFill>
                <a:prstClr val="black"/>
              </a:solidFill>
              <a:latin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a:t>
            </a:r>
            <a:r>
              <a:rPr lang="en-US" baseline="0" dirty="0" smtClean="0"/>
              <a:t> believe these are the major policies or initiatives affecting you now and in the immediate future.  </a:t>
            </a:r>
            <a:r>
              <a:rPr lang="en-US" dirty="0" smtClean="0"/>
              <a:t>Regardless</a:t>
            </a:r>
            <a:r>
              <a:rPr lang="en-US" baseline="0" dirty="0" smtClean="0"/>
              <a:t> of whether the policies work as intended, they have a big influence on you.</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WA Standards</a:t>
            </a:r>
            <a:r>
              <a:rPr lang="en-US" baseline="0" dirty="0" smtClean="0"/>
              <a:t>: Of course, we are familiar with these, and these will continue to be assessed through at least 2017</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CCSS</a:t>
            </a:r>
            <a:r>
              <a:rPr lang="en-US" baseline="0" dirty="0" smtClean="0"/>
              <a:t>: Within this room, you’re probably at various stages of understanding and implementation, and note the major switch in assessments the year after this coming school year</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TPEP</a:t>
            </a:r>
            <a:r>
              <a:rPr lang="en-US" b="0" dirty="0" smtClean="0"/>
              <a:t>: The</a:t>
            </a:r>
            <a:r>
              <a:rPr lang="en-US" b="0" baseline="0" dirty="0" smtClean="0"/>
              <a:t> teacher evaluation system goes by different names—around the state, it’s called TPEP, in Seattle we call it the PG&amp;E (Professional Growth and Evaluation Framework), or more specifically the Danielson Framework</a:t>
            </a:r>
            <a:endParaRPr lang="en-US" b="1" dirty="0" smtClean="0"/>
          </a:p>
          <a:p>
            <a:endParaRPr lang="en-US" dirty="0"/>
          </a:p>
        </p:txBody>
      </p:sp>
      <p:sp>
        <p:nvSpPr>
          <p:cNvPr id="4" name="Slide Number Placeholder 3"/>
          <p:cNvSpPr>
            <a:spLocks noGrp="1"/>
          </p:cNvSpPr>
          <p:nvPr>
            <p:ph type="sldNum" sz="quarter" idx="10"/>
          </p:nvPr>
        </p:nvSpPr>
        <p:spPr/>
        <p:txBody>
          <a:bodyPr/>
          <a:lstStyle/>
          <a:p>
            <a:fld id="{82FA877F-B1ED-497D-BD9E-0F30E4F8D5A3}" type="slidenum">
              <a:rPr lang="en-US" smtClean="0">
                <a:solidFill>
                  <a:prstClr val="black"/>
                </a:solidFill>
                <a:latin typeface="Calibri"/>
              </a:rPr>
              <a:pPr/>
              <a:t>25</a:t>
            </a:fld>
            <a:endParaRPr lang="en-US">
              <a:solidFill>
                <a:prstClr val="black"/>
              </a:solidFill>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jpe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9972FEB-D2B8-A242-802C-21977DC61B9A}" type="datetimeFigureOut">
              <a:rPr lang="en-US" smtClean="0"/>
              <a:t>6/21/13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FAE876-B53C-B640-B1F0-80CE111CF263}" type="slidenum">
              <a:rPr lang="en-US" smtClean="0"/>
              <a:t>‹#›</a:t>
            </a:fld>
            <a:endParaRPr lang="en-US"/>
          </a:p>
        </p:txBody>
      </p:sp>
    </p:spTree>
    <p:extLst>
      <p:ext uri="{BB962C8B-B14F-4D97-AF65-F5344CB8AC3E}">
        <p14:creationId xmlns:p14="http://schemas.microsoft.com/office/powerpoint/2010/main" val="2598153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972FEB-D2B8-A242-802C-21977DC61B9A}" type="datetimeFigureOut">
              <a:rPr lang="en-US" smtClean="0"/>
              <a:t>6/21/13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FAE876-B53C-B640-B1F0-80CE111CF263}" type="slidenum">
              <a:rPr lang="en-US" smtClean="0"/>
              <a:t>‹#›</a:t>
            </a:fld>
            <a:endParaRPr lang="en-US"/>
          </a:p>
        </p:txBody>
      </p:sp>
    </p:spTree>
    <p:extLst>
      <p:ext uri="{BB962C8B-B14F-4D97-AF65-F5344CB8AC3E}">
        <p14:creationId xmlns:p14="http://schemas.microsoft.com/office/powerpoint/2010/main" val="1460080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972FEB-D2B8-A242-802C-21977DC61B9A}" type="datetimeFigureOut">
              <a:rPr lang="en-US" smtClean="0"/>
              <a:t>6/21/13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FAE876-B53C-B640-B1F0-80CE111CF263}" type="slidenum">
              <a:rPr lang="en-US" smtClean="0"/>
              <a:t>‹#›</a:t>
            </a:fld>
            <a:endParaRPr lang="en-US"/>
          </a:p>
        </p:txBody>
      </p:sp>
    </p:spTree>
    <p:extLst>
      <p:ext uri="{BB962C8B-B14F-4D97-AF65-F5344CB8AC3E}">
        <p14:creationId xmlns:p14="http://schemas.microsoft.com/office/powerpoint/2010/main" val="801870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D8AA197-2BD7-4E81-87A8-72C47B0E573B}" type="datetimeFigureOut">
              <a:rPr lang="en-US">
                <a:solidFill>
                  <a:prstClr val="black">
                    <a:tint val="75000"/>
                  </a:prstClr>
                </a:solidFill>
                <a:latin typeface="Calibri"/>
              </a:rPr>
              <a:pPr>
                <a:defRPr/>
              </a:pPr>
              <a:t>6/21/13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DE7B83BC-CF63-47DB-BE9E-460DC4042BC2}"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25694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215424-2687-45D7-BA18-19517ECCC136}" type="datetimeFigureOut">
              <a:rPr lang="en-US">
                <a:solidFill>
                  <a:prstClr val="black">
                    <a:tint val="75000"/>
                  </a:prstClr>
                </a:solidFill>
                <a:latin typeface="Calibri"/>
              </a:rPr>
              <a:pPr>
                <a:defRPr/>
              </a:pPr>
              <a:t>6/21/13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DD3E2AC4-524F-4605-8E41-01B121BBAA3B}"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443580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789C412-8204-4991-9322-0BD17AA2F959}" type="datetimeFigureOut">
              <a:rPr lang="en-US">
                <a:solidFill>
                  <a:prstClr val="black">
                    <a:tint val="75000"/>
                  </a:prstClr>
                </a:solidFill>
                <a:latin typeface="Calibri"/>
              </a:rPr>
              <a:pPr>
                <a:defRPr/>
              </a:pPr>
              <a:t>6/21/13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E36A5373-4071-44D4-9171-EFFD3B4AA49C}"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76260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D3196EA-56B3-4D68-AF83-D652DE79D0EE}" type="datetimeFigureOut">
              <a:rPr lang="en-US">
                <a:solidFill>
                  <a:prstClr val="black">
                    <a:tint val="75000"/>
                  </a:prstClr>
                </a:solidFill>
                <a:latin typeface="Calibri"/>
              </a:rPr>
              <a:pPr>
                <a:defRPr/>
              </a:pPr>
              <a:t>6/21/13</a:t>
            </a:fld>
            <a:endParaRPr lang="en-US">
              <a:solidFill>
                <a:prstClr val="black">
                  <a:tint val="75000"/>
                </a:prstClr>
              </a:solidFill>
              <a:latin typeface="Calibri"/>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8ABDF42D-559A-4795-A6A9-0F0E3AA10217}"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020336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B743C1D9-ABFC-4219-8D9D-659D011D9E1B}" type="datetimeFigureOut">
              <a:rPr lang="en-US">
                <a:solidFill>
                  <a:prstClr val="black">
                    <a:tint val="75000"/>
                  </a:prstClr>
                </a:solidFill>
                <a:latin typeface="Calibri"/>
              </a:rPr>
              <a:pPr>
                <a:defRPr/>
              </a:pPr>
              <a:t>6/21/13</a:t>
            </a:fld>
            <a:endParaRPr lang="en-US">
              <a:solidFill>
                <a:prstClr val="black">
                  <a:tint val="75000"/>
                </a:prstClr>
              </a:solidFill>
              <a:latin typeface="Calibri"/>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9" name="Slide Number Placeholder 5"/>
          <p:cNvSpPr>
            <a:spLocks noGrp="1"/>
          </p:cNvSpPr>
          <p:nvPr>
            <p:ph type="sldNum" sz="quarter" idx="12"/>
          </p:nvPr>
        </p:nvSpPr>
        <p:spPr/>
        <p:txBody>
          <a:bodyPr/>
          <a:lstStyle>
            <a:lvl1pPr>
              <a:defRPr/>
            </a:lvl1pPr>
          </a:lstStyle>
          <a:p>
            <a:pPr>
              <a:defRPr/>
            </a:pPr>
            <a:fld id="{1796CB35-E62A-4B8B-945B-09032A94BD1E}"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081198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8D33F8C-DC62-4F9A-AF0C-188501CC8758}" type="datetimeFigureOut">
              <a:rPr lang="en-US">
                <a:solidFill>
                  <a:prstClr val="black">
                    <a:tint val="75000"/>
                  </a:prstClr>
                </a:solidFill>
                <a:latin typeface="Calibri"/>
              </a:rPr>
              <a:pPr>
                <a:defRPr/>
              </a:pPr>
              <a:t>6/21/13</a:t>
            </a:fld>
            <a:endParaRPr lang="en-US">
              <a:solidFill>
                <a:prstClr val="black">
                  <a:tint val="75000"/>
                </a:prstClr>
              </a:solidFill>
              <a:latin typeface="Calibri"/>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5" name="Slide Number Placeholder 5"/>
          <p:cNvSpPr>
            <a:spLocks noGrp="1"/>
          </p:cNvSpPr>
          <p:nvPr>
            <p:ph type="sldNum" sz="quarter" idx="12"/>
          </p:nvPr>
        </p:nvSpPr>
        <p:spPr/>
        <p:txBody>
          <a:bodyPr/>
          <a:lstStyle>
            <a:lvl1pPr>
              <a:defRPr/>
            </a:lvl1pPr>
          </a:lstStyle>
          <a:p>
            <a:pPr>
              <a:defRPr/>
            </a:pPr>
            <a:fld id="{2368EFF6-845A-4077-B756-6361AC6728DE}"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921954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5CA2A56-7598-4FFA-8C73-12D81BDD9ECA}" type="datetimeFigureOut">
              <a:rPr lang="en-US">
                <a:solidFill>
                  <a:prstClr val="black">
                    <a:tint val="75000"/>
                  </a:prstClr>
                </a:solidFill>
                <a:latin typeface="Calibri"/>
              </a:rPr>
              <a:pPr>
                <a:defRPr/>
              </a:pPr>
              <a:t>6/21/13</a:t>
            </a:fld>
            <a:endParaRPr lang="en-US">
              <a:solidFill>
                <a:prstClr val="black">
                  <a:tint val="75000"/>
                </a:prstClr>
              </a:solidFill>
              <a:latin typeface="Calibri"/>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4" name="Slide Number Placeholder 5"/>
          <p:cNvSpPr>
            <a:spLocks noGrp="1"/>
          </p:cNvSpPr>
          <p:nvPr>
            <p:ph type="sldNum" sz="quarter" idx="12"/>
          </p:nvPr>
        </p:nvSpPr>
        <p:spPr/>
        <p:txBody>
          <a:bodyPr/>
          <a:lstStyle>
            <a:lvl1pPr>
              <a:defRPr/>
            </a:lvl1pPr>
          </a:lstStyle>
          <a:p>
            <a:pPr>
              <a:defRPr/>
            </a:pPr>
            <a:fld id="{F460B83B-2808-40C6-BEB7-6A4EAFACAC7B}"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76448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DD2C650-CAA6-4F91-A028-4407ACA82C0A}" type="datetimeFigureOut">
              <a:rPr lang="en-US">
                <a:solidFill>
                  <a:prstClr val="black">
                    <a:tint val="75000"/>
                  </a:prstClr>
                </a:solidFill>
                <a:latin typeface="Calibri"/>
              </a:rPr>
              <a:pPr>
                <a:defRPr/>
              </a:pPr>
              <a:t>6/21/13</a:t>
            </a:fld>
            <a:endParaRPr lang="en-US">
              <a:solidFill>
                <a:prstClr val="black">
                  <a:tint val="75000"/>
                </a:prstClr>
              </a:solidFill>
              <a:latin typeface="Calibri"/>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931240A0-5943-4F3A-A762-2382729AAA6F}"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25130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972FEB-D2B8-A242-802C-21977DC61B9A}" type="datetimeFigureOut">
              <a:rPr lang="en-US" smtClean="0"/>
              <a:t>6/21/13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FAE876-B53C-B640-B1F0-80CE111CF263}" type="slidenum">
              <a:rPr lang="en-US" smtClean="0"/>
              <a:t>‹#›</a:t>
            </a:fld>
            <a:endParaRPr lang="en-US"/>
          </a:p>
        </p:txBody>
      </p:sp>
    </p:spTree>
    <p:extLst>
      <p:ext uri="{BB962C8B-B14F-4D97-AF65-F5344CB8AC3E}">
        <p14:creationId xmlns:p14="http://schemas.microsoft.com/office/powerpoint/2010/main" val="15538451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E8B7AA-DD46-4A52-A5EB-6CE6D718AFEF}" type="datetimeFigureOut">
              <a:rPr lang="en-US">
                <a:solidFill>
                  <a:prstClr val="black">
                    <a:tint val="75000"/>
                  </a:prstClr>
                </a:solidFill>
                <a:latin typeface="Calibri"/>
              </a:rPr>
              <a:pPr>
                <a:defRPr/>
              </a:pPr>
              <a:t>6/21/13</a:t>
            </a:fld>
            <a:endParaRPr lang="en-US">
              <a:solidFill>
                <a:prstClr val="black">
                  <a:tint val="75000"/>
                </a:prstClr>
              </a:solidFill>
              <a:latin typeface="Calibri"/>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05E2BE5A-FD17-44BC-B1CE-5A33242451EE}"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109864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A23410B-645F-40BF-8E7A-2CC34CEC351A}" type="datetimeFigureOut">
              <a:rPr lang="en-US">
                <a:solidFill>
                  <a:prstClr val="black">
                    <a:tint val="75000"/>
                  </a:prstClr>
                </a:solidFill>
                <a:latin typeface="Calibri"/>
              </a:rPr>
              <a:pPr>
                <a:defRPr/>
              </a:pPr>
              <a:t>6/21/13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35CC3ECF-7300-4516-AAB7-0F6C57FCFC4F}"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59062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444D699-DFDF-4706-9589-498911024C5E}" type="datetimeFigureOut">
              <a:rPr lang="en-US">
                <a:solidFill>
                  <a:prstClr val="black">
                    <a:tint val="75000"/>
                  </a:prstClr>
                </a:solidFill>
                <a:latin typeface="Calibri"/>
              </a:rPr>
              <a:pPr>
                <a:defRPr/>
              </a:pPr>
              <a:t>6/21/13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8F299765-78B5-4D41-B353-ACBB47170144}"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025608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76152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2255020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3341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013318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676939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863953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26868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9972FEB-D2B8-A242-802C-21977DC61B9A}" type="datetimeFigureOut">
              <a:rPr lang="en-US" smtClean="0"/>
              <a:t>6/21/13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FAE876-B53C-B640-B1F0-80CE111CF263}" type="slidenum">
              <a:rPr lang="en-US" smtClean="0"/>
              <a:t>‹#›</a:t>
            </a:fld>
            <a:endParaRPr lang="en-US"/>
          </a:p>
        </p:txBody>
      </p:sp>
    </p:spTree>
    <p:extLst>
      <p:ext uri="{BB962C8B-B14F-4D97-AF65-F5344CB8AC3E}">
        <p14:creationId xmlns:p14="http://schemas.microsoft.com/office/powerpoint/2010/main" val="7158626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386923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019491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089527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60567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C34B4AF-EBDC-49A7-977C-389F30217E8F}" type="datetimeFigureOut">
              <a:rPr lang="en-US" smtClean="0">
                <a:solidFill>
                  <a:prstClr val="black">
                    <a:tint val="75000"/>
                  </a:prstClr>
                </a:solidFill>
                <a:latin typeface="Calibri"/>
              </a:rPr>
              <a:pPr/>
              <a:t>6/23/13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84AEFBCC-891B-4120-A5FC-7D807A3F231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627165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34B4AF-EBDC-49A7-977C-389F30217E8F}" type="datetimeFigureOut">
              <a:rPr lang="en-US" smtClean="0">
                <a:solidFill>
                  <a:prstClr val="black">
                    <a:tint val="75000"/>
                  </a:prstClr>
                </a:solidFill>
                <a:latin typeface="Calibri"/>
              </a:rPr>
              <a:pPr/>
              <a:t>6/23/13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84AEFBCC-891B-4120-A5FC-7D807A3F231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361614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34B4AF-EBDC-49A7-977C-389F30217E8F}" type="datetimeFigureOut">
              <a:rPr lang="en-US" smtClean="0">
                <a:solidFill>
                  <a:prstClr val="black">
                    <a:tint val="75000"/>
                  </a:prstClr>
                </a:solidFill>
                <a:latin typeface="Calibri"/>
              </a:rPr>
              <a:pPr/>
              <a:t>6/23/13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84AEFBCC-891B-4120-A5FC-7D807A3F231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097869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C34B4AF-EBDC-49A7-977C-389F30217E8F}" type="datetimeFigureOut">
              <a:rPr lang="en-US" smtClean="0">
                <a:solidFill>
                  <a:prstClr val="black">
                    <a:tint val="75000"/>
                  </a:prstClr>
                </a:solidFill>
                <a:latin typeface="Calibri"/>
              </a:rPr>
              <a:pPr/>
              <a:t>6/23/13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84AEFBCC-891B-4120-A5FC-7D807A3F231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164731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34B4AF-EBDC-49A7-977C-389F30217E8F}" type="datetimeFigureOut">
              <a:rPr lang="en-US" smtClean="0">
                <a:solidFill>
                  <a:prstClr val="black">
                    <a:tint val="75000"/>
                  </a:prstClr>
                </a:solidFill>
                <a:latin typeface="Calibri"/>
              </a:rPr>
              <a:pPr/>
              <a:t>6/23/13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84AEFBCC-891B-4120-A5FC-7D807A3F231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883955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34B4AF-EBDC-49A7-977C-389F30217E8F}" type="datetimeFigureOut">
              <a:rPr lang="en-US" smtClean="0">
                <a:solidFill>
                  <a:prstClr val="black">
                    <a:tint val="75000"/>
                  </a:prstClr>
                </a:solidFill>
                <a:latin typeface="Calibri"/>
              </a:rPr>
              <a:pPr/>
              <a:t>6/23/13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84AEFBCC-891B-4120-A5FC-7D807A3F231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51752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9972FEB-D2B8-A242-802C-21977DC61B9A}" type="datetimeFigureOut">
              <a:rPr lang="en-US" smtClean="0"/>
              <a:t>6/21/13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FAE876-B53C-B640-B1F0-80CE111CF263}" type="slidenum">
              <a:rPr lang="en-US" smtClean="0"/>
              <a:t>‹#›</a:t>
            </a:fld>
            <a:endParaRPr lang="en-US"/>
          </a:p>
        </p:txBody>
      </p:sp>
    </p:spTree>
    <p:extLst>
      <p:ext uri="{BB962C8B-B14F-4D97-AF65-F5344CB8AC3E}">
        <p14:creationId xmlns:p14="http://schemas.microsoft.com/office/powerpoint/2010/main" val="424030100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34B4AF-EBDC-49A7-977C-389F30217E8F}" type="datetimeFigureOut">
              <a:rPr lang="en-US" smtClean="0">
                <a:solidFill>
                  <a:prstClr val="black">
                    <a:tint val="75000"/>
                  </a:prstClr>
                </a:solidFill>
                <a:latin typeface="Calibri"/>
              </a:rPr>
              <a:pPr/>
              <a:t>6/23/13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84AEFBCC-891B-4120-A5FC-7D807A3F231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194744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34B4AF-EBDC-49A7-977C-389F30217E8F}" type="datetimeFigureOut">
              <a:rPr lang="en-US" smtClean="0">
                <a:solidFill>
                  <a:prstClr val="black">
                    <a:tint val="75000"/>
                  </a:prstClr>
                </a:solidFill>
                <a:latin typeface="Calibri"/>
              </a:rPr>
              <a:pPr/>
              <a:t>6/23/13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84AEFBCC-891B-4120-A5FC-7D807A3F231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163975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34B4AF-EBDC-49A7-977C-389F30217E8F}" type="datetimeFigureOut">
              <a:rPr lang="en-US" smtClean="0">
                <a:solidFill>
                  <a:prstClr val="black">
                    <a:tint val="75000"/>
                  </a:prstClr>
                </a:solidFill>
                <a:latin typeface="Calibri"/>
              </a:rPr>
              <a:pPr/>
              <a:t>6/23/13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84AEFBCC-891B-4120-A5FC-7D807A3F231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037477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34B4AF-EBDC-49A7-977C-389F30217E8F}" type="datetimeFigureOut">
              <a:rPr lang="en-US" smtClean="0">
                <a:solidFill>
                  <a:prstClr val="black">
                    <a:tint val="75000"/>
                  </a:prstClr>
                </a:solidFill>
                <a:latin typeface="Calibri"/>
              </a:rPr>
              <a:pPr/>
              <a:t>6/23/13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84AEFBCC-891B-4120-A5FC-7D807A3F231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769702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34B4AF-EBDC-49A7-977C-389F30217E8F}" type="datetimeFigureOut">
              <a:rPr lang="en-US" smtClean="0">
                <a:solidFill>
                  <a:prstClr val="black">
                    <a:tint val="75000"/>
                  </a:prstClr>
                </a:solidFill>
                <a:latin typeface="Calibri"/>
              </a:rPr>
              <a:pPr/>
              <a:t>6/23/13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84AEFBCC-891B-4120-A5FC-7D807A3F231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515544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atin typeface="Arial" charset="0"/>
              </a:defRPr>
            </a:lvl1pPr>
          </a:lstStyle>
          <a:p>
            <a:fld id="{17E93CAA-2B7E-FA4A-92CC-434ADCFFE7BE}" type="datetimeFigureOut">
              <a:rPr lang="en-US"/>
              <a:pPr/>
              <a:t>6/23/13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charset="0"/>
              </a:defRPr>
            </a:lvl1pPr>
          </a:lstStyle>
          <a:p>
            <a:fld id="{57CCBABA-AA79-6746-8FF4-F35C9BAB140A}" type="slidenum">
              <a:rPr lang="en-US"/>
              <a:pPr/>
              <a:t>‹#›</a:t>
            </a:fld>
            <a:endParaRPr lang="en-US"/>
          </a:p>
        </p:txBody>
      </p:sp>
    </p:spTree>
    <p:extLst>
      <p:ext uri="{BB962C8B-B14F-4D97-AF65-F5344CB8AC3E}">
        <p14:creationId xmlns:p14="http://schemas.microsoft.com/office/powerpoint/2010/main" val="32567962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peers-logo-temp.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095750" y="6380163"/>
            <a:ext cx="1009650"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atin typeface="Arial" charset="0"/>
              </a:defRPr>
            </a:lvl1pPr>
          </a:lstStyle>
          <a:p>
            <a:fld id="{78EE51FF-5995-5946-B4DC-14D58E302D8E}" type="datetimeFigureOut">
              <a:rPr lang="en-US"/>
              <a:pPr/>
              <a:t>6/23/13</a:t>
            </a:fld>
            <a:endParaRPr lang="en-US"/>
          </a:p>
        </p:txBody>
      </p:sp>
      <p:sp>
        <p:nvSpPr>
          <p:cNvPr id="6"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Arial" charset="0"/>
              </a:defRPr>
            </a:lvl1pPr>
          </a:lstStyle>
          <a:p>
            <a:fld id="{DC75B0FA-57F4-B14B-91EC-C21ECF038AAA}" type="slidenum">
              <a:rPr lang="en-US"/>
              <a:pPr/>
              <a:t>‹#›</a:t>
            </a:fld>
            <a:endParaRPr lang="en-US"/>
          </a:p>
        </p:txBody>
      </p:sp>
    </p:spTree>
    <p:extLst>
      <p:ext uri="{BB962C8B-B14F-4D97-AF65-F5344CB8AC3E}">
        <p14:creationId xmlns:p14="http://schemas.microsoft.com/office/powerpoint/2010/main" val="4612610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atin typeface="Arial" charset="0"/>
              </a:defRPr>
            </a:lvl1pPr>
          </a:lstStyle>
          <a:p>
            <a:fld id="{108F10E5-7F83-8448-A20F-FC90B384B42D}" type="datetimeFigureOut">
              <a:rPr lang="en-US"/>
              <a:pPr/>
              <a:t>6/23/13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charset="0"/>
              </a:defRPr>
            </a:lvl1pPr>
          </a:lstStyle>
          <a:p>
            <a:fld id="{6EF50A8B-2821-D14C-8FBC-F1C4DF828121}" type="slidenum">
              <a:rPr lang="en-US"/>
              <a:pPr/>
              <a:t>‹#›</a:t>
            </a:fld>
            <a:endParaRPr lang="en-US"/>
          </a:p>
        </p:txBody>
      </p:sp>
    </p:spTree>
    <p:extLst>
      <p:ext uri="{BB962C8B-B14F-4D97-AF65-F5344CB8AC3E}">
        <p14:creationId xmlns:p14="http://schemas.microsoft.com/office/powerpoint/2010/main" val="181109408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atin typeface="Arial" charset="0"/>
              </a:defRPr>
            </a:lvl1pPr>
          </a:lstStyle>
          <a:p>
            <a:fld id="{6A14DECF-F8BD-924B-8DE4-037624DA86B5}" type="datetimeFigureOut">
              <a:rPr lang="en-US"/>
              <a:pPr/>
              <a:t>6/23/13</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atin typeface="Arial" charset="0"/>
              </a:defRPr>
            </a:lvl1pPr>
          </a:lstStyle>
          <a:p>
            <a:fld id="{A0D6B742-93FD-BB42-8A35-AA7653538274}" type="slidenum">
              <a:rPr lang="en-US"/>
              <a:pPr/>
              <a:t>‹#›</a:t>
            </a:fld>
            <a:endParaRPr lang="en-US"/>
          </a:p>
        </p:txBody>
      </p:sp>
    </p:spTree>
    <p:extLst>
      <p:ext uri="{BB962C8B-B14F-4D97-AF65-F5344CB8AC3E}">
        <p14:creationId xmlns:p14="http://schemas.microsoft.com/office/powerpoint/2010/main" val="23580241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atin typeface="Arial" charset="0"/>
              </a:defRPr>
            </a:lvl1pPr>
          </a:lstStyle>
          <a:p>
            <a:fld id="{000FA93B-5A21-A04D-9637-778BB36C3C46}" type="datetimeFigureOut">
              <a:rPr lang="en-US"/>
              <a:pPr/>
              <a:t>6/23/13</a:t>
            </a:fld>
            <a:endParaRPr lang="en-US"/>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a:defRPr>
                <a:latin typeface="Arial" charset="0"/>
              </a:defRPr>
            </a:lvl1pPr>
          </a:lstStyle>
          <a:p>
            <a:fld id="{4327B97D-9CC7-6840-809C-F0940516D6EC}" type="slidenum">
              <a:rPr lang="en-US"/>
              <a:pPr/>
              <a:t>‹#›</a:t>
            </a:fld>
            <a:endParaRPr lang="en-US"/>
          </a:p>
        </p:txBody>
      </p:sp>
    </p:spTree>
    <p:extLst>
      <p:ext uri="{BB962C8B-B14F-4D97-AF65-F5344CB8AC3E}">
        <p14:creationId xmlns:p14="http://schemas.microsoft.com/office/powerpoint/2010/main" val="916271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9972FEB-D2B8-A242-802C-21977DC61B9A}" type="datetimeFigureOut">
              <a:rPr lang="en-US" smtClean="0"/>
              <a:t>6/21/13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FAE876-B53C-B640-B1F0-80CE111CF263}" type="slidenum">
              <a:rPr lang="en-US" smtClean="0"/>
              <a:t>‹#›</a:t>
            </a:fld>
            <a:endParaRPr lang="en-US"/>
          </a:p>
        </p:txBody>
      </p:sp>
    </p:spTree>
    <p:extLst>
      <p:ext uri="{BB962C8B-B14F-4D97-AF65-F5344CB8AC3E}">
        <p14:creationId xmlns:p14="http://schemas.microsoft.com/office/powerpoint/2010/main" val="40110538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atin typeface="Arial" charset="0"/>
              </a:defRPr>
            </a:lvl1pPr>
          </a:lstStyle>
          <a:p>
            <a:fld id="{7C5659C2-CF0E-2945-94E0-EFCBE81469BD}" type="datetimeFigureOut">
              <a:rPr lang="en-US"/>
              <a:pPr/>
              <a:t>6/23/13</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Arial" charset="0"/>
              </a:defRPr>
            </a:lvl1pPr>
          </a:lstStyle>
          <a:p>
            <a:fld id="{8E257A6D-5B23-1548-BF61-10EA758CD2CF}" type="slidenum">
              <a:rPr lang="en-US"/>
              <a:pPr/>
              <a:t>‹#›</a:t>
            </a:fld>
            <a:endParaRPr lang="en-US"/>
          </a:p>
        </p:txBody>
      </p:sp>
    </p:spTree>
    <p:extLst>
      <p:ext uri="{BB962C8B-B14F-4D97-AF65-F5344CB8AC3E}">
        <p14:creationId xmlns:p14="http://schemas.microsoft.com/office/powerpoint/2010/main" val="12300732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Arial" charset="0"/>
              </a:defRPr>
            </a:lvl1pPr>
          </a:lstStyle>
          <a:p>
            <a:fld id="{09064DEE-7507-9F4E-9610-5D5F36287033}" type="datetimeFigureOut">
              <a:rPr lang="en-US"/>
              <a:pPr/>
              <a:t>6/23/13</a:t>
            </a:fld>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a:defRPr>
                <a:latin typeface="Arial" charset="0"/>
              </a:defRPr>
            </a:lvl1pPr>
          </a:lstStyle>
          <a:p>
            <a:fld id="{399FBB7C-FC86-4B40-AB26-591B96BFBED3}" type="slidenum">
              <a:rPr lang="en-US"/>
              <a:pPr/>
              <a:t>‹#›</a:t>
            </a:fld>
            <a:endParaRPr lang="en-US"/>
          </a:p>
        </p:txBody>
      </p:sp>
    </p:spTree>
    <p:extLst>
      <p:ext uri="{BB962C8B-B14F-4D97-AF65-F5344CB8AC3E}">
        <p14:creationId xmlns:p14="http://schemas.microsoft.com/office/powerpoint/2010/main" val="234405518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Arial" charset="0"/>
              </a:defRPr>
            </a:lvl1pPr>
          </a:lstStyle>
          <a:p>
            <a:fld id="{BD9085DC-F37E-CA46-A9EB-F910E0DE4CB1}" type="datetimeFigureOut">
              <a:rPr lang="en-US"/>
              <a:pPr/>
              <a:t>6/23/13</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atin typeface="Arial" charset="0"/>
              </a:defRPr>
            </a:lvl1pPr>
          </a:lstStyle>
          <a:p>
            <a:fld id="{CDA3D145-6C94-FD4C-BB53-D698D2BE7CD6}" type="slidenum">
              <a:rPr lang="en-US"/>
              <a:pPr/>
              <a:t>‹#›</a:t>
            </a:fld>
            <a:endParaRPr lang="en-US"/>
          </a:p>
        </p:txBody>
      </p:sp>
    </p:spTree>
    <p:extLst>
      <p:ext uri="{BB962C8B-B14F-4D97-AF65-F5344CB8AC3E}">
        <p14:creationId xmlns:p14="http://schemas.microsoft.com/office/powerpoint/2010/main" val="16014195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Arial" charset="0"/>
              </a:defRPr>
            </a:lvl1pPr>
          </a:lstStyle>
          <a:p>
            <a:fld id="{F9A5AD4E-C016-CB46-8B5B-803E6123C22A}" type="datetimeFigureOut">
              <a:rPr lang="en-US"/>
              <a:pPr/>
              <a:t>6/23/13</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atin typeface="Arial" charset="0"/>
              </a:defRPr>
            </a:lvl1pPr>
          </a:lstStyle>
          <a:p>
            <a:fld id="{0518532B-8C05-AD46-808B-AC5D465B6EB3}" type="slidenum">
              <a:rPr lang="en-US"/>
              <a:pPr/>
              <a:t>‹#›</a:t>
            </a:fld>
            <a:endParaRPr lang="en-US"/>
          </a:p>
        </p:txBody>
      </p:sp>
    </p:spTree>
    <p:extLst>
      <p:ext uri="{BB962C8B-B14F-4D97-AF65-F5344CB8AC3E}">
        <p14:creationId xmlns:p14="http://schemas.microsoft.com/office/powerpoint/2010/main" val="245622598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Arial" charset="0"/>
              </a:defRPr>
            </a:lvl1pPr>
          </a:lstStyle>
          <a:p>
            <a:fld id="{8A0B96F0-D4B9-084C-AD48-43CF5B5C27FF}" type="datetimeFigureOut">
              <a:rPr lang="en-US"/>
              <a:pPr/>
              <a:t>6/23/13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charset="0"/>
              </a:defRPr>
            </a:lvl1pPr>
          </a:lstStyle>
          <a:p>
            <a:fld id="{D445D069-EFA1-BB49-8D69-61BF270B7D6D}" type="slidenum">
              <a:rPr lang="en-US"/>
              <a:pPr/>
              <a:t>‹#›</a:t>
            </a:fld>
            <a:endParaRPr lang="en-US"/>
          </a:p>
        </p:txBody>
      </p:sp>
    </p:spTree>
    <p:extLst>
      <p:ext uri="{BB962C8B-B14F-4D97-AF65-F5344CB8AC3E}">
        <p14:creationId xmlns:p14="http://schemas.microsoft.com/office/powerpoint/2010/main" val="13035583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Arial" charset="0"/>
              </a:defRPr>
            </a:lvl1pPr>
          </a:lstStyle>
          <a:p>
            <a:fld id="{86A533DE-61D7-EE4E-BCD9-DC9102DBCA3C}" type="datetimeFigureOut">
              <a:rPr lang="en-US"/>
              <a:pPr/>
              <a:t>6/23/13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charset="0"/>
              </a:defRPr>
            </a:lvl1pPr>
          </a:lstStyle>
          <a:p>
            <a:fld id="{541C65A0-D692-1E4C-B70E-B461F4D6B70A}" type="slidenum">
              <a:rPr lang="en-US"/>
              <a:pPr/>
              <a:t>‹#›</a:t>
            </a:fld>
            <a:endParaRPr lang="en-US"/>
          </a:p>
        </p:txBody>
      </p:sp>
    </p:spTree>
    <p:extLst>
      <p:ext uri="{BB962C8B-B14F-4D97-AF65-F5344CB8AC3E}">
        <p14:creationId xmlns:p14="http://schemas.microsoft.com/office/powerpoint/2010/main" val="18561557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1480208-0E9E-7047-8412-87EA0BFC4FF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862862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97B5F8E-7F5D-104D-9566-F2890ABE478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936160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07F39D0-6D36-8641-A853-2F0D1506237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9186492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14F5907-D84E-624E-957E-A2E4603A4A3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26884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9972FEB-D2B8-A242-802C-21977DC61B9A}" type="datetimeFigureOut">
              <a:rPr lang="en-US" smtClean="0"/>
              <a:t>6/21/13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FAE876-B53C-B640-B1F0-80CE111CF263}" type="slidenum">
              <a:rPr lang="en-US" smtClean="0"/>
              <a:t>‹#›</a:t>
            </a:fld>
            <a:endParaRPr lang="en-US"/>
          </a:p>
        </p:txBody>
      </p:sp>
    </p:spTree>
    <p:extLst>
      <p:ext uri="{BB962C8B-B14F-4D97-AF65-F5344CB8AC3E}">
        <p14:creationId xmlns:p14="http://schemas.microsoft.com/office/powerpoint/2010/main" val="30276334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865F6213-475A-4C4A-AD59-776224E1F05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142637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8D4D2CEB-655C-5640-97B9-99D3C472F53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904642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132D9D1B-03C8-F54C-BA58-AC688E2813A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9034904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142956D4-BF9C-844C-9746-2DEA805A983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747250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69C09D3-0266-404C-A756-1353F79B4CB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4492751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5833B0A-238E-034A-8FAA-E5A5AA46709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7135248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ED3A3550-97C4-224C-B892-563C7DD848E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57891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972FEB-D2B8-A242-802C-21977DC61B9A}" type="datetimeFigureOut">
              <a:rPr lang="en-US" smtClean="0"/>
              <a:t>6/21/13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FAE876-B53C-B640-B1F0-80CE111CF263}" type="slidenum">
              <a:rPr lang="en-US" smtClean="0"/>
              <a:t>‹#›</a:t>
            </a:fld>
            <a:endParaRPr lang="en-US"/>
          </a:p>
        </p:txBody>
      </p:sp>
    </p:spTree>
    <p:extLst>
      <p:ext uri="{BB962C8B-B14F-4D97-AF65-F5344CB8AC3E}">
        <p14:creationId xmlns:p14="http://schemas.microsoft.com/office/powerpoint/2010/main" val="201884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972FEB-D2B8-A242-802C-21977DC61B9A}" type="datetimeFigureOut">
              <a:rPr lang="en-US" smtClean="0"/>
              <a:t>6/21/13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FAE876-B53C-B640-B1F0-80CE111CF263}" type="slidenum">
              <a:rPr lang="en-US" smtClean="0"/>
              <a:t>‹#›</a:t>
            </a:fld>
            <a:endParaRPr lang="en-US"/>
          </a:p>
        </p:txBody>
      </p:sp>
    </p:spTree>
    <p:extLst>
      <p:ext uri="{BB962C8B-B14F-4D97-AF65-F5344CB8AC3E}">
        <p14:creationId xmlns:p14="http://schemas.microsoft.com/office/powerpoint/2010/main" val="330524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972FEB-D2B8-A242-802C-21977DC61B9A}" type="datetimeFigureOut">
              <a:rPr lang="en-US" smtClean="0"/>
              <a:t>6/21/13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FAE876-B53C-B640-B1F0-80CE111CF263}" type="slidenum">
              <a:rPr lang="en-US" smtClean="0"/>
              <a:t>‹#›</a:t>
            </a:fld>
            <a:endParaRPr lang="en-US"/>
          </a:p>
        </p:txBody>
      </p:sp>
    </p:spTree>
    <p:extLst>
      <p:ext uri="{BB962C8B-B14F-4D97-AF65-F5344CB8AC3E}">
        <p14:creationId xmlns:p14="http://schemas.microsoft.com/office/powerpoint/2010/main" val="184197773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972FEB-D2B8-A242-802C-21977DC61B9A}" type="datetimeFigureOut">
              <a:rPr lang="en-US" smtClean="0"/>
              <a:t>6/21/13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FAE876-B53C-B640-B1F0-80CE111CF263}" type="slidenum">
              <a:rPr lang="en-US" smtClean="0"/>
              <a:t>‹#›</a:t>
            </a:fld>
            <a:endParaRPr lang="en-US"/>
          </a:p>
        </p:txBody>
      </p:sp>
    </p:spTree>
    <p:extLst>
      <p:ext uri="{BB962C8B-B14F-4D97-AF65-F5344CB8AC3E}">
        <p14:creationId xmlns:p14="http://schemas.microsoft.com/office/powerpoint/2010/main" val="29954862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defTabSz="914400">
              <a:defRPr/>
            </a:pPr>
            <a:fld id="{9EE1C3B7-FA3D-4447-AD1B-B46ABEB0BD93}" type="datetimeFigureOut">
              <a:rPr lang="en-US">
                <a:solidFill>
                  <a:prstClr val="black">
                    <a:tint val="75000"/>
                  </a:prstClr>
                </a:solidFill>
                <a:latin typeface="Calibri"/>
              </a:rPr>
              <a:pPr defTabSz="914400">
                <a:defRPr/>
              </a:pPr>
              <a:t>6/21/13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defTabSz="914400">
              <a:defRPr/>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defTabSz="914400">
              <a:defRPr/>
            </a:pPr>
            <a:fld id="{2B5A083E-7319-4F0D-865D-2F560366B4FF}" type="slidenum">
              <a:rPr lang="en-US">
                <a:solidFill>
                  <a:prstClr val="black">
                    <a:tint val="75000"/>
                  </a:prstClr>
                </a:solidFill>
                <a:latin typeface="Calibri"/>
              </a:rPr>
              <a:pPr defTabSz="914400">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5434867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972FEB-D2B8-A242-802C-21977DC61B9A}" type="datetimeFigureOut">
              <a:rPr lang="en-US" smtClean="0">
                <a:solidFill>
                  <a:prstClr val="black">
                    <a:tint val="75000"/>
                  </a:prstClr>
                </a:solidFill>
                <a:latin typeface="Calibri"/>
              </a:rPr>
              <a:pPr/>
              <a:t>6/21/13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FAE876-B53C-B640-B1F0-80CE111CF26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1041316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AC34B4AF-EBDC-49A7-977C-389F30217E8F}" type="datetimeFigureOut">
              <a:rPr lang="en-US" smtClean="0">
                <a:solidFill>
                  <a:prstClr val="black">
                    <a:tint val="75000"/>
                  </a:prstClr>
                </a:solidFill>
                <a:latin typeface="Calibri"/>
              </a:rPr>
              <a:pPr defTabSz="914400"/>
              <a:t>6/23/13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84AEFBCC-891B-4120-A5FC-7D807A3F231C}" type="slidenum">
              <a:rPr lang="en-US" smtClean="0">
                <a:solidFill>
                  <a:prstClr val="black">
                    <a:tint val="75000"/>
                  </a:prstClr>
                </a:solidFill>
                <a:latin typeface="Calibri"/>
              </a:rPr>
              <a:pPr defTabSz="914400"/>
              <a:t>‹#›</a:t>
            </a:fld>
            <a:endParaRPr lang="en-US">
              <a:solidFill>
                <a:prstClr val="black">
                  <a:tint val="75000"/>
                </a:prstClr>
              </a:solidFill>
              <a:latin typeface="Calibri"/>
            </a:endParaRPr>
          </a:p>
        </p:txBody>
      </p:sp>
    </p:spTree>
    <p:extLst>
      <p:ext uri="{BB962C8B-B14F-4D97-AF65-F5344CB8AC3E}">
        <p14:creationId xmlns:p14="http://schemas.microsoft.com/office/powerpoint/2010/main" val="18710204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pPr defTabSz="914400" fontAlgn="base">
              <a:spcBef>
                <a:spcPct val="0"/>
              </a:spcBef>
              <a:spcAft>
                <a:spcPct val="0"/>
              </a:spcAft>
            </a:pPr>
            <a:fld id="{806C2044-19FB-FA4F-9D8E-1E9E2004AE52}" type="datetimeFigureOut">
              <a:rPr lang="en-US" smtClean="0">
                <a:ea typeface="ＭＳ Ｐゴシック" charset="0"/>
              </a:rPr>
              <a:pPr defTabSz="914400" fontAlgn="base">
                <a:spcBef>
                  <a:spcPct val="0"/>
                </a:spcBef>
                <a:spcAft>
                  <a:spcPct val="0"/>
                </a:spcAft>
              </a:pPr>
              <a:t>6/23/13</a:t>
            </a:fld>
            <a:endParaRPr lang="en-US" smtClean="0">
              <a:ea typeface="ＭＳ Ｐゴシック"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ea typeface="+mn-ea"/>
              </a:defRPr>
            </a:lvl1pPr>
          </a:lstStyle>
          <a:p>
            <a:pPr defTabSz="914400">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pPr defTabSz="914400" fontAlgn="base">
              <a:spcBef>
                <a:spcPct val="0"/>
              </a:spcBef>
              <a:spcAft>
                <a:spcPct val="0"/>
              </a:spcAft>
            </a:pPr>
            <a:fld id="{0C48F876-9EFA-7A4B-8A10-2CCB80F78D66}" type="slidenum">
              <a:rPr lang="en-US" smtClean="0">
                <a:ea typeface="ＭＳ Ｐゴシック" charset="0"/>
              </a:rPr>
              <a:pPr defTabSz="914400" fontAlgn="base">
                <a:spcBef>
                  <a:spcPct val="0"/>
                </a:spcBef>
                <a:spcAft>
                  <a:spcPct val="0"/>
                </a:spcAft>
              </a:pPr>
              <a:t>‹#›</a:t>
            </a:fld>
            <a:endParaRPr lang="en-US" smtClean="0">
              <a:ea typeface="ＭＳ Ｐゴシック" charset="0"/>
            </a:endParaRPr>
          </a:p>
        </p:txBody>
      </p:sp>
    </p:spTree>
    <p:extLst>
      <p:ext uri="{BB962C8B-B14F-4D97-AF65-F5344CB8AC3E}">
        <p14:creationId xmlns:p14="http://schemas.microsoft.com/office/powerpoint/2010/main" val="579912146"/>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mn-ea"/>
              </a:defRPr>
            </a:lvl1pPr>
          </a:lstStyle>
          <a:p>
            <a:pPr defTabSz="914400" fontAlgn="base">
              <a:spcBef>
                <a:spcPct val="0"/>
              </a:spcBef>
              <a:spcAft>
                <a:spcPct val="0"/>
              </a:spcAft>
              <a:defRPr/>
            </a:pPr>
            <a:endParaRPr lang="en-US">
              <a:solidFill>
                <a:srgbClr val="000000"/>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mn-ea"/>
              </a:defRPr>
            </a:lvl1pPr>
          </a:lstStyle>
          <a:p>
            <a:pPr defTabSz="914400" fontAlgn="base">
              <a:spcBef>
                <a:spcPct val="0"/>
              </a:spcBef>
              <a:spcAft>
                <a:spcPct val="0"/>
              </a:spcAft>
              <a:defRPr/>
            </a:pPr>
            <a:endParaRPr lang="en-US">
              <a:solidFill>
                <a:srgbClr val="000000"/>
              </a:solidFill>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E05346CC-3A21-1B44-A591-D57D8FE9C4C6}" type="slidenum">
              <a:rPr lang="en-US" smtClean="0">
                <a:solidFill>
                  <a:srgbClr val="000000"/>
                </a:solidFill>
                <a:latin typeface="Arial" charset="0"/>
                <a:ea typeface="ＭＳ Ｐゴシック" charset="0"/>
              </a:rPr>
              <a:pPr defTabSz="914400" fontAlgn="base">
                <a:spcBef>
                  <a:spcPct val="0"/>
                </a:spcBef>
                <a:spcAft>
                  <a:spcPct val="0"/>
                </a:spcAft>
              </a:pPr>
              <a:t>‹#›</a:t>
            </a:fld>
            <a:endParaRPr lang="en-US" smtClean="0">
              <a:solidFill>
                <a:srgbClr val="000000"/>
              </a:solidFill>
              <a:latin typeface="Arial" charset="0"/>
              <a:ea typeface="ＭＳ Ｐゴシック" charset="0"/>
            </a:endParaRPr>
          </a:p>
        </p:txBody>
      </p:sp>
    </p:spTree>
    <p:extLst>
      <p:ext uri="{BB962C8B-B14F-4D97-AF65-F5344CB8AC3E}">
        <p14:creationId xmlns:p14="http://schemas.microsoft.com/office/powerpoint/2010/main" val="339871934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3.jpeg"/><Relationship Id="rId1" Type="http://schemas.openxmlformats.org/officeDocument/2006/relationships/slideLayout" Target="../slideLayouts/slideLayout34.xml"/><Relationship Id="rId2" Type="http://schemas.openxmlformats.org/officeDocument/2006/relationships/image" Target="../media/image28.em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gif"/><Relationship Id="rId6" Type="http://schemas.openxmlformats.org/officeDocument/2006/relationships/image" Target="../media/image32.png"/><Relationship Id="rId1" Type="http://schemas.openxmlformats.org/officeDocument/2006/relationships/slideLayout" Target="../slideLayouts/slideLayout35.xml"/><Relationship Id="rId2" Type="http://schemas.openxmlformats.org/officeDocument/2006/relationships/notesSlide" Target="../notesSlides/notesSlide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gif"/><Relationship Id="rId6" Type="http://schemas.openxmlformats.org/officeDocument/2006/relationships/image" Target="../media/image32.png"/><Relationship Id="rId1" Type="http://schemas.openxmlformats.org/officeDocument/2006/relationships/slideLayout" Target="../slideLayouts/slideLayout35.xml"/><Relationship Id="rId2" Type="http://schemas.openxmlformats.org/officeDocument/2006/relationships/notesSlide" Target="../notesSlides/notesSlide11.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gif"/><Relationship Id="rId6" Type="http://schemas.openxmlformats.org/officeDocument/2006/relationships/image" Target="../media/image32.png"/><Relationship Id="rId1" Type="http://schemas.openxmlformats.org/officeDocument/2006/relationships/slideLayout" Target="../slideLayouts/slideLayout35.xml"/><Relationship Id="rId2" Type="http://schemas.openxmlformats.org/officeDocument/2006/relationships/notesSlide" Target="../notesSlides/notesSlide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gif"/><Relationship Id="rId6" Type="http://schemas.openxmlformats.org/officeDocument/2006/relationships/image" Target="../media/image32.png"/><Relationship Id="rId1" Type="http://schemas.openxmlformats.org/officeDocument/2006/relationships/slideLayout" Target="../slideLayouts/slideLayout35.xml"/><Relationship Id="rId2" Type="http://schemas.openxmlformats.org/officeDocument/2006/relationships/notesSlide" Target="../notesSlides/notesSlide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5.xml"/><Relationship Id="rId3"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gif"/><Relationship Id="rId6" Type="http://schemas.openxmlformats.org/officeDocument/2006/relationships/image" Target="../media/image32.png"/><Relationship Id="rId1" Type="http://schemas.openxmlformats.org/officeDocument/2006/relationships/slideLayout" Target="../slideLayouts/slideLayout35.xml"/><Relationship Id="rId2" Type="http://schemas.openxmlformats.org/officeDocument/2006/relationships/notesSlide" Target="../notesSlides/notesSlide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46.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35.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image" Target="../media/image2.tif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6.x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image" Target="../media/image19.emf"/><Relationship Id="rId5"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image" Target="../media/image17.e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image" Target="../media/image42.png"/><Relationship Id="rId3" Type="http://schemas.openxmlformats.org/officeDocument/2006/relationships/image" Target="../media/image2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4361117" cy="3296967"/>
          </a:xfrm>
        </p:spPr>
        <p:style>
          <a:lnRef idx="3">
            <a:schemeClr val="lt1"/>
          </a:lnRef>
          <a:fillRef idx="1">
            <a:schemeClr val="accent1"/>
          </a:fillRef>
          <a:effectRef idx="1">
            <a:schemeClr val="accent1"/>
          </a:effectRef>
          <a:fontRef idx="minor">
            <a:schemeClr val="lt1"/>
          </a:fontRef>
        </p:style>
        <p:txBody>
          <a:bodyPr>
            <a:normAutofit fontScale="77500" lnSpcReduction="20000"/>
          </a:bodyPr>
          <a:lstStyle/>
          <a:p>
            <a:pPr marL="0" indent="0">
              <a:buNone/>
            </a:pPr>
            <a:r>
              <a:rPr lang="en-US" sz="2800" dirty="0" smtClean="0"/>
              <a:t>Sign </a:t>
            </a:r>
            <a:r>
              <a:rPr lang="en-US" sz="2800" dirty="0" smtClean="0"/>
              <a:t>in</a:t>
            </a:r>
          </a:p>
          <a:p>
            <a:pPr marL="0" indent="0">
              <a:buNone/>
            </a:pPr>
            <a:endParaRPr lang="en-US" sz="2800" dirty="0"/>
          </a:p>
          <a:p>
            <a:pPr marL="0" indent="0">
              <a:buNone/>
            </a:pPr>
            <a:r>
              <a:rPr lang="en-US" sz="2800" dirty="0" smtClean="0"/>
              <a:t>Grab your Participant Notebook</a:t>
            </a:r>
            <a:endParaRPr lang="en-US" sz="2800" dirty="0" smtClean="0"/>
          </a:p>
          <a:p>
            <a:pPr marL="0" indent="0">
              <a:buNone/>
            </a:pPr>
            <a:endParaRPr lang="en-US" sz="2800" dirty="0"/>
          </a:p>
          <a:p>
            <a:pPr marL="0" indent="0">
              <a:buNone/>
            </a:pPr>
            <a:r>
              <a:rPr lang="en-US" sz="2800" dirty="0" smtClean="0"/>
              <a:t>Find </a:t>
            </a:r>
            <a:r>
              <a:rPr lang="en-US" sz="2800" dirty="0" smtClean="0"/>
              <a:t>a spot</a:t>
            </a:r>
            <a:endParaRPr lang="en-US" sz="2800" dirty="0" smtClean="0"/>
          </a:p>
          <a:p>
            <a:pPr marL="0" indent="0">
              <a:buNone/>
            </a:pPr>
            <a:endParaRPr lang="en-US" sz="2800" dirty="0"/>
          </a:p>
          <a:p>
            <a:pPr marL="0" indent="0">
              <a:buNone/>
            </a:pPr>
            <a:r>
              <a:rPr lang="en-US" sz="2800" dirty="0" smtClean="0"/>
              <a:t>Get </a:t>
            </a:r>
            <a:r>
              <a:rPr lang="en-US" sz="2800" dirty="0" smtClean="0"/>
              <a:t>a refreshment</a:t>
            </a:r>
          </a:p>
          <a:p>
            <a:pPr marL="0" indent="0">
              <a:buNone/>
            </a:pPr>
            <a:endParaRPr lang="en-US" sz="2800" dirty="0"/>
          </a:p>
          <a:p>
            <a:pPr marL="0" indent="0">
              <a:buNone/>
            </a:pPr>
            <a:r>
              <a:rPr lang="en-US" sz="2800" dirty="0" smtClean="0"/>
              <a:t>We will start </a:t>
            </a:r>
            <a:r>
              <a:rPr lang="en-US" sz="2800" dirty="0" smtClean="0"/>
              <a:t>at 8:30 am</a:t>
            </a:r>
            <a:endParaRPr lang="en-US" sz="2800" dirty="0"/>
          </a:p>
        </p:txBody>
      </p:sp>
      <p:pic>
        <p:nvPicPr>
          <p:cNvPr id="4" name="Picture 3" descr="PSEPlogo_lg.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3680" y="5122483"/>
            <a:ext cx="4643120" cy="1400675"/>
          </a:xfrm>
          <a:prstGeom prst="rect">
            <a:avLst/>
          </a:prstGeom>
        </p:spPr>
      </p:pic>
      <p:sp>
        <p:nvSpPr>
          <p:cNvPr id="5" name="Title 1"/>
          <p:cNvSpPr txBox="1">
            <a:spLocks/>
          </p:cNvSpPr>
          <p:nvPr/>
        </p:nvSpPr>
        <p:spPr>
          <a:xfrm>
            <a:off x="457200" y="315278"/>
            <a:ext cx="8229600" cy="1143000"/>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Welcome to the </a:t>
            </a:r>
            <a:br>
              <a:rPr lang="en-US" dirty="0" smtClean="0"/>
            </a:br>
            <a:r>
              <a:rPr lang="en-US" b="1" dirty="0" smtClean="0"/>
              <a:t>Institute for Systems Biology</a:t>
            </a:r>
            <a:endParaRPr lang="en-US" b="1" dirty="0"/>
          </a:p>
        </p:txBody>
      </p:sp>
    </p:spTree>
    <p:extLst>
      <p:ext uri="{BB962C8B-B14F-4D97-AF65-F5344CB8AC3E}">
        <p14:creationId xmlns:p14="http://schemas.microsoft.com/office/powerpoint/2010/main" val="156945460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21178806">
            <a:off x="457200" y="319818"/>
            <a:ext cx="5303831" cy="1143000"/>
          </a:xfrm>
        </p:spPr>
        <p:style>
          <a:lnRef idx="3">
            <a:schemeClr val="lt1"/>
          </a:lnRef>
          <a:fillRef idx="1">
            <a:schemeClr val="dk1"/>
          </a:fillRef>
          <a:effectRef idx="1">
            <a:schemeClr val="dk1"/>
          </a:effectRef>
          <a:fontRef idx="minor">
            <a:schemeClr val="lt1"/>
          </a:fontRef>
        </p:style>
        <p:txBody>
          <a:bodyPr/>
          <a:lstStyle/>
          <a:p>
            <a:r>
              <a:rPr lang="en-US" dirty="0" smtClean="0"/>
              <a:t>Today</a:t>
            </a:r>
            <a:endParaRPr lang="en-US" dirty="0"/>
          </a:p>
        </p:txBody>
      </p:sp>
      <p:sp>
        <p:nvSpPr>
          <p:cNvPr id="3" name="Content Placeholder 2"/>
          <p:cNvSpPr>
            <a:spLocks noGrp="1"/>
          </p:cNvSpPr>
          <p:nvPr>
            <p:ph idx="1"/>
          </p:nvPr>
        </p:nvSpPr>
        <p:spPr>
          <a:xfrm>
            <a:off x="826218" y="1888269"/>
            <a:ext cx="6571469" cy="4525963"/>
          </a:xfrm>
        </p:spPr>
        <p:style>
          <a:lnRef idx="2">
            <a:schemeClr val="accent5"/>
          </a:lnRef>
          <a:fillRef idx="1">
            <a:schemeClr val="lt1"/>
          </a:fillRef>
          <a:effectRef idx="0">
            <a:schemeClr val="accent5"/>
          </a:effectRef>
          <a:fontRef idx="minor">
            <a:schemeClr val="dk1"/>
          </a:fontRef>
        </p:style>
        <p:txBody>
          <a:bodyPr>
            <a:normAutofit fontScale="92500" lnSpcReduction="10000"/>
          </a:bodyPr>
          <a:lstStyle/>
          <a:p>
            <a:pPr marL="0" indent="0">
              <a:buNone/>
            </a:pPr>
            <a:r>
              <a:rPr lang="en-US" dirty="0" smtClean="0"/>
              <a:t>Opening</a:t>
            </a:r>
          </a:p>
          <a:p>
            <a:pPr marL="0" indent="0">
              <a:buNone/>
            </a:pPr>
            <a:r>
              <a:rPr lang="en-US" dirty="0" smtClean="0"/>
              <a:t>Project Overview</a:t>
            </a:r>
          </a:p>
          <a:p>
            <a:pPr marL="0" indent="0">
              <a:buNone/>
            </a:pPr>
            <a:r>
              <a:rPr lang="en-US" dirty="0" smtClean="0"/>
              <a:t>How do we </a:t>
            </a:r>
            <a:r>
              <a:rPr lang="en-US" i="1" dirty="0" smtClean="0"/>
              <a:t>Do Science</a:t>
            </a:r>
            <a:r>
              <a:rPr lang="en-US" dirty="0" smtClean="0"/>
              <a:t>?</a:t>
            </a:r>
          </a:p>
          <a:p>
            <a:pPr marL="0" indent="0">
              <a:buNone/>
            </a:pPr>
            <a:r>
              <a:rPr lang="en-US" dirty="0" smtClean="0"/>
              <a:t>The Framework for the Next Generation Science Standards</a:t>
            </a:r>
          </a:p>
          <a:p>
            <a:pPr marL="0" indent="0">
              <a:buNone/>
            </a:pPr>
            <a:r>
              <a:rPr lang="en-US" dirty="0" smtClean="0"/>
              <a:t>Practices of Science &amp; Engineering</a:t>
            </a:r>
          </a:p>
          <a:p>
            <a:pPr marL="0" indent="0">
              <a:buNone/>
            </a:pPr>
            <a:r>
              <a:rPr lang="en-US" dirty="0" smtClean="0"/>
              <a:t>LUNCH with a Scientist</a:t>
            </a:r>
          </a:p>
          <a:p>
            <a:pPr marL="0" indent="0">
              <a:buNone/>
            </a:pPr>
            <a:r>
              <a:rPr lang="en-US" dirty="0" smtClean="0"/>
              <a:t>Learning about Practices </a:t>
            </a:r>
          </a:p>
          <a:p>
            <a:pPr marL="0" indent="0">
              <a:buNone/>
            </a:pPr>
            <a:r>
              <a:rPr lang="en-US" dirty="0" smtClean="0"/>
              <a:t>Wrap Up &amp; Evaluation</a:t>
            </a:r>
          </a:p>
          <a:p>
            <a:pPr marL="0" indent="0">
              <a:buNone/>
            </a:pPr>
            <a:endParaRPr lang="en-US" dirty="0" smtClean="0"/>
          </a:p>
          <a:p>
            <a:pPr marL="0" indent="0">
              <a:buNone/>
            </a:pPr>
            <a:endParaRPr lang="en-US" dirty="0" smtClean="0"/>
          </a:p>
        </p:txBody>
      </p:sp>
    </p:spTree>
    <p:extLst>
      <p:ext uri="{BB962C8B-B14F-4D97-AF65-F5344CB8AC3E}">
        <p14:creationId xmlns:p14="http://schemas.microsoft.com/office/powerpoint/2010/main" val="216040887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21286406">
            <a:off x="632406" y="792445"/>
            <a:ext cx="4479159" cy="1143000"/>
          </a:xfrm>
        </p:spPr>
        <p:style>
          <a:lnRef idx="3">
            <a:schemeClr val="lt1"/>
          </a:lnRef>
          <a:fillRef idx="1">
            <a:schemeClr val="accent4"/>
          </a:fillRef>
          <a:effectRef idx="1">
            <a:schemeClr val="accent4"/>
          </a:effectRef>
          <a:fontRef idx="minor">
            <a:schemeClr val="lt1"/>
          </a:fontRef>
        </p:style>
        <p:txBody>
          <a:bodyPr>
            <a:normAutofit/>
          </a:bodyPr>
          <a:lstStyle/>
          <a:p>
            <a:r>
              <a:rPr lang="en-US" dirty="0" smtClean="0"/>
              <a:t>Today’s Goals</a:t>
            </a:r>
            <a:endParaRPr lang="en-US" dirty="0"/>
          </a:p>
        </p:txBody>
      </p:sp>
      <p:sp>
        <p:nvSpPr>
          <p:cNvPr id="4" name="TextBox 3"/>
          <p:cNvSpPr txBox="1"/>
          <p:nvPr/>
        </p:nvSpPr>
        <p:spPr>
          <a:xfrm rot="21085641">
            <a:off x="1099834" y="2487865"/>
            <a:ext cx="2003268"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Gain an understanding of the PSEP Project</a:t>
            </a:r>
            <a:endParaRPr lang="en-US" dirty="0"/>
          </a:p>
        </p:txBody>
      </p:sp>
      <p:sp>
        <p:nvSpPr>
          <p:cNvPr id="5" name="TextBox 4"/>
          <p:cNvSpPr txBox="1"/>
          <p:nvPr/>
        </p:nvSpPr>
        <p:spPr>
          <a:xfrm>
            <a:off x="1607127" y="5383937"/>
            <a:ext cx="5664134" cy="369332"/>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en-US" dirty="0" smtClean="0"/>
              <a:t>Build relationships between partners and participants</a:t>
            </a:r>
            <a:endParaRPr lang="en-US" dirty="0"/>
          </a:p>
        </p:txBody>
      </p:sp>
      <p:sp>
        <p:nvSpPr>
          <p:cNvPr id="6" name="TextBox 5"/>
          <p:cNvSpPr txBox="1"/>
          <p:nvPr/>
        </p:nvSpPr>
        <p:spPr>
          <a:xfrm rot="647624">
            <a:off x="4626108" y="2222838"/>
            <a:ext cx="2244583"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dirty="0" smtClean="0"/>
              <a:t>Increase awareness of  the Next Generation Science Standards</a:t>
            </a:r>
            <a:endParaRPr lang="en-US" dirty="0"/>
          </a:p>
        </p:txBody>
      </p:sp>
      <p:sp>
        <p:nvSpPr>
          <p:cNvPr id="7" name="TextBox 6"/>
          <p:cNvSpPr txBox="1"/>
          <p:nvPr/>
        </p:nvSpPr>
        <p:spPr>
          <a:xfrm rot="21085641">
            <a:off x="3072775" y="3697947"/>
            <a:ext cx="2003268"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Increase awareness of the Science &amp; Engineering Practices</a:t>
            </a:r>
            <a:endParaRPr lang="en-US" dirty="0"/>
          </a:p>
        </p:txBody>
      </p:sp>
    </p:spTree>
    <p:extLst>
      <p:ext uri="{BB962C8B-B14F-4D97-AF65-F5344CB8AC3E}">
        <p14:creationId xmlns:p14="http://schemas.microsoft.com/office/powerpoint/2010/main" val="33952552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06-17 at 11.59.29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270575">
            <a:off x="551111" y="535309"/>
            <a:ext cx="4367684" cy="5640433"/>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rot="719173">
            <a:off x="3442994" y="561393"/>
            <a:ext cx="5526416" cy="1143000"/>
          </a:xfrm>
        </p:spPr>
        <p:style>
          <a:lnRef idx="3">
            <a:schemeClr val="lt1"/>
          </a:lnRef>
          <a:fillRef idx="1">
            <a:schemeClr val="accent3"/>
          </a:fillRef>
          <a:effectRef idx="1">
            <a:schemeClr val="accent3"/>
          </a:effectRef>
          <a:fontRef idx="minor">
            <a:schemeClr val="lt1"/>
          </a:fontRef>
        </p:style>
        <p:txBody>
          <a:bodyPr/>
          <a:lstStyle/>
          <a:p>
            <a:r>
              <a:rPr lang="en-US" dirty="0" smtClean="0"/>
              <a:t>Your Materials</a:t>
            </a:r>
            <a:endParaRPr lang="en-US" dirty="0"/>
          </a:p>
        </p:txBody>
      </p:sp>
      <p:pic>
        <p:nvPicPr>
          <p:cNvPr id="5" name="Picture 4" descr="Screen Shot 2013-06-23 at 9.48.1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87765">
            <a:off x="5334000" y="1899512"/>
            <a:ext cx="2204720" cy="2865527"/>
          </a:xfrm>
          <a:prstGeom prst="rect">
            <a:avLst/>
          </a:prstGeom>
          <a:ln>
            <a:noFill/>
          </a:ln>
          <a:effectLst>
            <a:outerShdw blurRad="292100" dist="139700" dir="2700000" algn="tl" rotWithShape="0">
              <a:srgbClr val="333333">
                <a:alpha val="65000"/>
              </a:srgbClr>
            </a:outerShdw>
          </a:effectLst>
        </p:spPr>
      </p:pic>
      <p:pic>
        <p:nvPicPr>
          <p:cNvPr id="4" name="Picture 3" descr="Screen Shot 2013-06-23 at 9.45.54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75685">
            <a:off x="5948681" y="3942931"/>
            <a:ext cx="2430414" cy="2235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0594166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SEPlogo_lg.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12921">
            <a:off x="535826" y="865049"/>
            <a:ext cx="7471645" cy="2253946"/>
          </a:xfrm>
          <a:prstGeom prst="rect">
            <a:avLst/>
          </a:prstGeom>
        </p:spPr>
      </p:pic>
      <p:sp>
        <p:nvSpPr>
          <p:cNvPr id="5" name="TextBox 4"/>
          <p:cNvSpPr txBox="1"/>
          <p:nvPr/>
        </p:nvSpPr>
        <p:spPr>
          <a:xfrm>
            <a:off x="2956560" y="3718560"/>
            <a:ext cx="4765040" cy="144655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sz="4400" dirty="0" smtClean="0"/>
              <a:t>Evaluator:</a:t>
            </a:r>
          </a:p>
          <a:p>
            <a:r>
              <a:rPr lang="en-US" sz="4400" dirty="0" smtClean="0"/>
              <a:t>Laurie Collins, PhD</a:t>
            </a:r>
            <a:endParaRPr lang="en-US" sz="4400" dirty="0"/>
          </a:p>
        </p:txBody>
      </p:sp>
    </p:spTree>
    <p:extLst>
      <p:ext uri="{BB962C8B-B14F-4D97-AF65-F5344CB8AC3E}">
        <p14:creationId xmlns:p14="http://schemas.microsoft.com/office/powerpoint/2010/main" val="23751708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4"/>
          <p:cNvSpPr>
            <a:spLocks noGrp="1"/>
          </p:cNvSpPr>
          <p:nvPr>
            <p:ph type="title"/>
          </p:nvPr>
        </p:nvSpPr>
        <p:spPr>
          <a:xfrm>
            <a:off x="609600" y="762000"/>
            <a:ext cx="8229600" cy="1554163"/>
          </a:xfrm>
        </p:spPr>
        <p:txBody>
          <a:bodyPr/>
          <a:lstStyle/>
          <a:p>
            <a:pPr algn="r" eaLnBrk="1" hangingPunct="1"/>
            <a:r>
              <a:rPr lang="en-US">
                <a:latin typeface="Calibri" charset="0"/>
              </a:rPr>
              <a:t/>
            </a:r>
            <a:br>
              <a:rPr lang="en-US">
                <a:latin typeface="Calibri" charset="0"/>
              </a:rPr>
            </a:br>
            <a:r>
              <a:rPr lang="en-US" i="1">
                <a:solidFill>
                  <a:srgbClr val="0070C0"/>
                </a:solidFill>
                <a:latin typeface="Calibri" charset="0"/>
              </a:rPr>
              <a:t>PSEP Evaluation</a:t>
            </a:r>
            <a:r>
              <a:rPr lang="en-US">
                <a:solidFill>
                  <a:srgbClr val="0070C0"/>
                </a:solidFill>
                <a:latin typeface="Calibri" charset="0"/>
              </a:rPr>
              <a:t> </a:t>
            </a:r>
            <a:br>
              <a:rPr lang="en-US">
                <a:solidFill>
                  <a:srgbClr val="0070C0"/>
                </a:solidFill>
                <a:latin typeface="Calibri" charset="0"/>
              </a:rPr>
            </a:br>
            <a:r>
              <a:rPr lang="en-US">
                <a:solidFill>
                  <a:srgbClr val="0070C0"/>
                </a:solidFill>
                <a:latin typeface="Calibri" charset="0"/>
              </a:rPr>
              <a:t/>
            </a:r>
            <a:br>
              <a:rPr lang="en-US">
                <a:solidFill>
                  <a:srgbClr val="0070C0"/>
                </a:solidFill>
                <a:latin typeface="Calibri" charset="0"/>
              </a:rPr>
            </a:br>
            <a:endParaRPr lang="en-US">
              <a:solidFill>
                <a:srgbClr val="0070C0"/>
              </a:solidFill>
              <a:latin typeface="Calibri" charset="0"/>
            </a:endParaRPr>
          </a:p>
        </p:txBody>
      </p:sp>
      <p:sp>
        <p:nvSpPr>
          <p:cNvPr id="6" name="Content Placeholder 5"/>
          <p:cNvSpPr>
            <a:spLocks noGrp="1"/>
          </p:cNvSpPr>
          <p:nvPr>
            <p:ph sz="half" idx="1"/>
          </p:nvPr>
        </p:nvSpPr>
        <p:spPr>
          <a:xfrm>
            <a:off x="457200" y="2057400"/>
            <a:ext cx="4038600" cy="4572000"/>
          </a:xfrm>
          <a:solidFill>
            <a:schemeClr val="accent1">
              <a:lumMod val="20000"/>
              <a:lumOff val="80000"/>
            </a:schemeClr>
          </a:solidFill>
        </p:spPr>
        <p:txBody>
          <a:bodyPr/>
          <a:lstStyle/>
          <a:p>
            <a:pPr marL="0" indent="0" eaLnBrk="1" hangingPunct="1">
              <a:buFont typeface="Arial" charset="0"/>
              <a:buNone/>
              <a:defRPr/>
            </a:pPr>
            <a:r>
              <a:rPr lang="en-US" b="1" i="1" dirty="0" smtClean="0">
                <a:ea typeface="+mn-ea"/>
              </a:rPr>
              <a:t>Laurie Collins, PhD</a:t>
            </a:r>
          </a:p>
          <a:p>
            <a:pPr eaLnBrk="1" hangingPunct="1">
              <a:buFont typeface="Arial" pitchFamily="34" charset="0"/>
              <a:buChar char="•"/>
              <a:defRPr/>
            </a:pPr>
            <a:r>
              <a:rPr lang="en-US" sz="2400" dirty="0" smtClean="0">
                <a:ea typeface="+mn-ea"/>
              </a:rPr>
              <a:t>External Evaluator for PSEP</a:t>
            </a:r>
          </a:p>
          <a:p>
            <a:pPr eaLnBrk="1" hangingPunct="1">
              <a:buFont typeface="Arial" pitchFamily="34" charset="0"/>
              <a:buChar char="•"/>
              <a:defRPr/>
            </a:pPr>
            <a:r>
              <a:rPr lang="en-US" sz="2400" dirty="0" smtClean="0">
                <a:ea typeface="+mn-ea"/>
              </a:rPr>
              <a:t>Center for Research and Learning</a:t>
            </a:r>
          </a:p>
          <a:p>
            <a:pPr eaLnBrk="1" hangingPunct="1">
              <a:buFont typeface="Arial" pitchFamily="34" charset="0"/>
              <a:buChar char="•"/>
              <a:defRPr/>
            </a:pPr>
            <a:r>
              <a:rPr lang="en-US" sz="2400" dirty="0" smtClean="0">
                <a:ea typeface="+mn-ea"/>
              </a:rPr>
              <a:t>Background in education</a:t>
            </a:r>
          </a:p>
          <a:p>
            <a:pPr eaLnBrk="1" hangingPunct="1">
              <a:buFont typeface="Arial" pitchFamily="34" charset="0"/>
              <a:buChar char="•"/>
              <a:defRPr/>
            </a:pPr>
            <a:r>
              <a:rPr lang="en-US" sz="2400" dirty="0" smtClean="0">
                <a:ea typeface="+mn-ea"/>
              </a:rPr>
              <a:t>20 years experience conducting evaluations</a:t>
            </a:r>
          </a:p>
          <a:p>
            <a:pPr eaLnBrk="1" hangingPunct="1">
              <a:buFont typeface="Arial" pitchFamily="34" charset="0"/>
              <a:buChar char="•"/>
              <a:defRPr/>
            </a:pPr>
            <a:r>
              <a:rPr lang="en-US" sz="2400" dirty="0">
                <a:ea typeface="+mn-ea"/>
              </a:rPr>
              <a:t>C</a:t>
            </a:r>
            <a:r>
              <a:rPr lang="en-US" sz="2400" dirty="0" smtClean="0">
                <a:ea typeface="+mn-ea"/>
              </a:rPr>
              <a:t>onnect </a:t>
            </a:r>
            <a:r>
              <a:rPr lang="en-US" sz="2400" dirty="0">
                <a:ea typeface="+mn-ea"/>
              </a:rPr>
              <a:t>program </a:t>
            </a:r>
            <a:r>
              <a:rPr lang="en-US" sz="2400" dirty="0" smtClean="0">
                <a:ea typeface="+mn-ea"/>
              </a:rPr>
              <a:t>evaluation </a:t>
            </a:r>
            <a:r>
              <a:rPr lang="en-US" sz="2400" dirty="0">
                <a:ea typeface="+mn-ea"/>
              </a:rPr>
              <a:t>with improved </a:t>
            </a:r>
            <a:r>
              <a:rPr lang="en-US" sz="2400" dirty="0" smtClean="0">
                <a:ea typeface="+mn-ea"/>
              </a:rPr>
              <a:t>practice</a:t>
            </a:r>
          </a:p>
          <a:p>
            <a:pPr eaLnBrk="1" hangingPunct="1">
              <a:buFont typeface="Arial" pitchFamily="34" charset="0"/>
              <a:buChar char="•"/>
              <a:defRPr/>
            </a:pPr>
            <a:endParaRPr lang="en-US" sz="2400" dirty="0" smtClean="0">
              <a:ea typeface="+mn-ea"/>
            </a:endParaRPr>
          </a:p>
          <a:p>
            <a:pPr eaLnBrk="1" hangingPunct="1">
              <a:buFont typeface="Arial" pitchFamily="34" charset="0"/>
              <a:buChar char="•"/>
              <a:defRPr/>
            </a:pPr>
            <a:endParaRPr lang="en-US" sz="2000" i="1" dirty="0" smtClean="0">
              <a:ea typeface="+mn-ea"/>
            </a:endParaRPr>
          </a:p>
          <a:p>
            <a:pPr eaLnBrk="1" hangingPunct="1">
              <a:buFont typeface="Arial" pitchFamily="34" charset="0"/>
              <a:buChar char="•"/>
              <a:defRPr/>
            </a:pPr>
            <a:endParaRPr lang="en-US" dirty="0">
              <a:ea typeface="+mn-ea"/>
            </a:endParaRPr>
          </a:p>
        </p:txBody>
      </p:sp>
      <p:sp>
        <p:nvSpPr>
          <p:cNvPr id="7" name="Content Placeholder 6"/>
          <p:cNvSpPr>
            <a:spLocks noGrp="1"/>
          </p:cNvSpPr>
          <p:nvPr>
            <p:ph sz="half" idx="2"/>
          </p:nvPr>
        </p:nvSpPr>
        <p:spPr>
          <a:xfrm>
            <a:off x="4648200" y="2057400"/>
            <a:ext cx="4038600" cy="4572000"/>
          </a:xfrm>
          <a:solidFill>
            <a:schemeClr val="tx2">
              <a:lumMod val="20000"/>
              <a:lumOff val="80000"/>
            </a:schemeClr>
          </a:solidFill>
        </p:spPr>
        <p:txBody>
          <a:bodyPr/>
          <a:lstStyle/>
          <a:p>
            <a:pPr marL="0" indent="0" eaLnBrk="1" hangingPunct="1">
              <a:buFont typeface="Arial" charset="0"/>
              <a:buNone/>
              <a:defRPr/>
            </a:pPr>
            <a:r>
              <a:rPr lang="en-US" b="1" i="1" dirty="0" smtClean="0">
                <a:ea typeface="+mn-ea"/>
              </a:rPr>
              <a:t>My Role:</a:t>
            </a:r>
          </a:p>
          <a:p>
            <a:pPr eaLnBrk="1" hangingPunct="1">
              <a:defRPr/>
            </a:pPr>
            <a:r>
              <a:rPr lang="en-US" sz="2400" dirty="0" smtClean="0">
                <a:ea typeface="+mn-ea"/>
              </a:rPr>
              <a:t>Conduct all evaluation activities</a:t>
            </a:r>
          </a:p>
          <a:p>
            <a:pPr eaLnBrk="1" hangingPunct="1">
              <a:defRPr/>
            </a:pPr>
            <a:r>
              <a:rPr lang="en-US" sz="2400" smtClean="0">
                <a:ea typeface="+mn-ea"/>
              </a:rPr>
              <a:t>All evaluation data </a:t>
            </a:r>
            <a:r>
              <a:rPr lang="en-US" sz="2400" dirty="0">
                <a:ea typeface="+mn-ea"/>
              </a:rPr>
              <a:t>will be kept external to your school </a:t>
            </a:r>
            <a:r>
              <a:rPr lang="en-US" sz="2400" dirty="0" smtClean="0">
                <a:ea typeface="+mn-ea"/>
              </a:rPr>
              <a:t>district</a:t>
            </a:r>
          </a:p>
          <a:p>
            <a:pPr eaLnBrk="1" hangingPunct="1">
              <a:defRPr/>
            </a:pPr>
            <a:r>
              <a:rPr lang="en-US" sz="2400" dirty="0" smtClean="0">
                <a:ea typeface="+mn-ea"/>
              </a:rPr>
              <a:t>PSEP data/outcomes will </a:t>
            </a:r>
            <a:r>
              <a:rPr lang="en-US" sz="2400" dirty="0">
                <a:ea typeface="+mn-ea"/>
              </a:rPr>
              <a:t>not affect your teacher </a:t>
            </a:r>
            <a:r>
              <a:rPr lang="en-US" sz="2400" dirty="0" smtClean="0">
                <a:ea typeface="+mn-ea"/>
              </a:rPr>
              <a:t>evaluations in your district</a:t>
            </a:r>
          </a:p>
          <a:p>
            <a:pPr eaLnBrk="1" hangingPunct="1">
              <a:defRPr/>
            </a:pPr>
            <a:r>
              <a:rPr lang="en-US" sz="2400" dirty="0">
                <a:ea typeface="+mn-ea"/>
              </a:rPr>
              <a:t>Only group information </a:t>
            </a:r>
            <a:r>
              <a:rPr lang="en-US" sz="2400" dirty="0" smtClean="0">
                <a:ea typeface="+mn-ea"/>
              </a:rPr>
              <a:t>will </a:t>
            </a:r>
            <a:r>
              <a:rPr lang="en-US" sz="2400" dirty="0">
                <a:ea typeface="+mn-ea"/>
              </a:rPr>
              <a:t>be </a:t>
            </a:r>
            <a:r>
              <a:rPr lang="en-US" sz="2400" dirty="0" smtClean="0">
                <a:ea typeface="+mn-ea"/>
              </a:rPr>
              <a:t>shared with PSEP leaders</a:t>
            </a:r>
            <a:endParaRPr lang="en-US" sz="2400" dirty="0">
              <a:ea typeface="+mn-ea"/>
            </a:endParaRPr>
          </a:p>
          <a:p>
            <a:pPr eaLnBrk="1" hangingPunct="1">
              <a:defRPr/>
            </a:pPr>
            <a:endParaRPr lang="en-US" dirty="0">
              <a:ea typeface="+mn-ea"/>
            </a:endParaRPr>
          </a:p>
        </p:txBody>
      </p:sp>
      <p:pic>
        <p:nvPicPr>
          <p:cNvPr id="1434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04800"/>
            <a:ext cx="286702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09546587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4"/>
          <p:cNvSpPr>
            <a:spLocks noGrp="1"/>
          </p:cNvSpPr>
          <p:nvPr>
            <p:ph type="title"/>
          </p:nvPr>
        </p:nvSpPr>
        <p:spPr>
          <a:xfrm>
            <a:off x="457200" y="914400"/>
            <a:ext cx="8229600" cy="1554163"/>
          </a:xfrm>
        </p:spPr>
        <p:txBody>
          <a:bodyPr/>
          <a:lstStyle/>
          <a:p>
            <a:pPr algn="r" eaLnBrk="1" hangingPunct="1"/>
            <a:r>
              <a:rPr lang="en-US">
                <a:latin typeface="Calibri" charset="0"/>
              </a:rPr>
              <a:t/>
            </a:r>
            <a:br>
              <a:rPr lang="en-US">
                <a:latin typeface="Calibri" charset="0"/>
              </a:rPr>
            </a:br>
            <a:r>
              <a:rPr lang="en-US" i="1">
                <a:solidFill>
                  <a:srgbClr val="0070C0"/>
                </a:solidFill>
                <a:latin typeface="Calibri" charset="0"/>
              </a:rPr>
              <a:t>PSEP Evaluation</a:t>
            </a:r>
            <a:r>
              <a:rPr lang="en-US">
                <a:solidFill>
                  <a:srgbClr val="0070C0"/>
                </a:solidFill>
                <a:latin typeface="Calibri" charset="0"/>
              </a:rPr>
              <a:t> </a:t>
            </a:r>
            <a:br>
              <a:rPr lang="en-US">
                <a:solidFill>
                  <a:srgbClr val="0070C0"/>
                </a:solidFill>
                <a:latin typeface="Calibri" charset="0"/>
              </a:rPr>
            </a:br>
            <a:r>
              <a:rPr lang="en-US" sz="2400">
                <a:solidFill>
                  <a:srgbClr val="0070C0"/>
                </a:solidFill>
                <a:latin typeface="Calibri" charset="0"/>
              </a:rPr>
              <a:t>Systematic collection and analysis </a:t>
            </a:r>
            <a:br>
              <a:rPr lang="en-US" sz="2400">
                <a:solidFill>
                  <a:srgbClr val="0070C0"/>
                </a:solidFill>
                <a:latin typeface="Calibri" charset="0"/>
              </a:rPr>
            </a:br>
            <a:r>
              <a:rPr lang="en-US" sz="2400">
                <a:solidFill>
                  <a:srgbClr val="0070C0"/>
                </a:solidFill>
                <a:latin typeface="Calibri" charset="0"/>
              </a:rPr>
              <a:t>of data needed to make decisions </a:t>
            </a:r>
            <a:r>
              <a:rPr lang="en-US">
                <a:solidFill>
                  <a:srgbClr val="0070C0"/>
                </a:solidFill>
                <a:latin typeface="Calibri" charset="0"/>
              </a:rPr>
              <a:t/>
            </a:r>
            <a:br>
              <a:rPr lang="en-US">
                <a:solidFill>
                  <a:srgbClr val="0070C0"/>
                </a:solidFill>
                <a:latin typeface="Calibri" charset="0"/>
              </a:rPr>
            </a:br>
            <a:r>
              <a:rPr lang="en-US">
                <a:solidFill>
                  <a:srgbClr val="0070C0"/>
                </a:solidFill>
                <a:latin typeface="Calibri" charset="0"/>
              </a:rPr>
              <a:t/>
            </a:r>
            <a:br>
              <a:rPr lang="en-US">
                <a:solidFill>
                  <a:srgbClr val="0070C0"/>
                </a:solidFill>
                <a:latin typeface="Calibri" charset="0"/>
              </a:rPr>
            </a:br>
            <a:endParaRPr lang="en-US">
              <a:solidFill>
                <a:srgbClr val="0070C0"/>
              </a:solidFill>
              <a:latin typeface="Calibri" charset="0"/>
            </a:endParaRPr>
          </a:p>
        </p:txBody>
      </p:sp>
      <p:sp>
        <p:nvSpPr>
          <p:cNvPr id="6" name="Content Placeholder 5"/>
          <p:cNvSpPr>
            <a:spLocks noGrp="1"/>
          </p:cNvSpPr>
          <p:nvPr>
            <p:ph sz="half" idx="1"/>
          </p:nvPr>
        </p:nvSpPr>
        <p:spPr>
          <a:xfrm>
            <a:off x="457200" y="2514600"/>
            <a:ext cx="4038600" cy="2743200"/>
          </a:xfrm>
          <a:solidFill>
            <a:schemeClr val="accent1">
              <a:lumMod val="20000"/>
              <a:lumOff val="80000"/>
            </a:schemeClr>
          </a:solidFill>
        </p:spPr>
        <p:txBody>
          <a:bodyPr/>
          <a:lstStyle/>
          <a:p>
            <a:pPr eaLnBrk="1" hangingPunct="1">
              <a:buFont typeface="Arial" pitchFamily="34" charset="0"/>
              <a:buChar char="•"/>
              <a:defRPr/>
            </a:pPr>
            <a:r>
              <a:rPr lang="en-US" b="1" i="1" dirty="0" smtClean="0">
                <a:ea typeface="+mn-ea"/>
              </a:rPr>
              <a:t>Formative </a:t>
            </a:r>
            <a:r>
              <a:rPr lang="en-US" b="1" i="1" dirty="0">
                <a:ea typeface="+mn-ea"/>
              </a:rPr>
              <a:t>feedback </a:t>
            </a:r>
            <a:r>
              <a:rPr lang="en-US" b="1" i="1" dirty="0" smtClean="0">
                <a:ea typeface="+mn-ea"/>
              </a:rPr>
              <a:t>    </a:t>
            </a:r>
            <a:r>
              <a:rPr lang="en-US" dirty="0" smtClean="0">
                <a:ea typeface="+mn-ea"/>
              </a:rPr>
              <a:t>to </a:t>
            </a:r>
            <a:r>
              <a:rPr lang="en-US" dirty="0">
                <a:ea typeface="+mn-ea"/>
              </a:rPr>
              <a:t>project leaders </a:t>
            </a:r>
            <a:r>
              <a:rPr lang="en-US" dirty="0" smtClean="0">
                <a:ea typeface="+mn-ea"/>
              </a:rPr>
              <a:t>will be used to make     data-driven </a:t>
            </a:r>
            <a:r>
              <a:rPr lang="en-US" dirty="0">
                <a:ea typeface="+mn-ea"/>
              </a:rPr>
              <a:t>decisions for continuous improvement.</a:t>
            </a:r>
          </a:p>
          <a:p>
            <a:pPr eaLnBrk="1" hangingPunct="1">
              <a:defRPr/>
            </a:pPr>
            <a:endParaRPr lang="en-US" dirty="0">
              <a:ea typeface="+mn-ea"/>
            </a:endParaRPr>
          </a:p>
        </p:txBody>
      </p:sp>
      <p:sp>
        <p:nvSpPr>
          <p:cNvPr id="7" name="Content Placeholder 6"/>
          <p:cNvSpPr>
            <a:spLocks noGrp="1"/>
          </p:cNvSpPr>
          <p:nvPr>
            <p:ph sz="half" idx="2"/>
          </p:nvPr>
        </p:nvSpPr>
        <p:spPr>
          <a:xfrm>
            <a:off x="4648200" y="2514600"/>
            <a:ext cx="4038600" cy="2743200"/>
          </a:xfrm>
          <a:solidFill>
            <a:schemeClr val="tx2">
              <a:lumMod val="20000"/>
              <a:lumOff val="80000"/>
            </a:schemeClr>
          </a:solidFill>
        </p:spPr>
        <p:txBody>
          <a:bodyPr/>
          <a:lstStyle/>
          <a:p>
            <a:pPr eaLnBrk="1" hangingPunct="1">
              <a:defRPr/>
            </a:pPr>
            <a:r>
              <a:rPr lang="en-US" b="1" i="1" dirty="0">
                <a:ea typeface="+mn-ea"/>
              </a:rPr>
              <a:t>Summative findings </a:t>
            </a:r>
            <a:r>
              <a:rPr lang="en-US" b="1" i="1" dirty="0" smtClean="0">
                <a:ea typeface="+mn-ea"/>
              </a:rPr>
              <a:t>  </a:t>
            </a:r>
            <a:r>
              <a:rPr lang="en-US" dirty="0" smtClean="0">
                <a:ea typeface="+mn-ea"/>
              </a:rPr>
              <a:t>will be </a:t>
            </a:r>
            <a:r>
              <a:rPr lang="en-US" dirty="0">
                <a:ea typeface="+mn-ea"/>
              </a:rPr>
              <a:t>used to measure project impact and progress toward </a:t>
            </a:r>
            <a:r>
              <a:rPr lang="en-US" dirty="0" smtClean="0">
                <a:ea typeface="+mn-ea"/>
              </a:rPr>
              <a:t>goals.</a:t>
            </a:r>
            <a:endParaRPr lang="en-US" dirty="0">
              <a:ea typeface="+mn-ea"/>
            </a:endParaRPr>
          </a:p>
          <a:p>
            <a:pPr eaLnBrk="1" hangingPunct="1">
              <a:defRPr/>
            </a:pPr>
            <a:endParaRPr lang="en-US" dirty="0">
              <a:ea typeface="+mn-ea"/>
            </a:endParaRPr>
          </a:p>
        </p:txBody>
      </p:sp>
      <p:pic>
        <p:nvPicPr>
          <p:cNvPr id="1536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04800"/>
            <a:ext cx="286702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87734278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4"/>
          <p:cNvSpPr>
            <a:spLocks noGrp="1"/>
          </p:cNvSpPr>
          <p:nvPr>
            <p:ph type="title"/>
          </p:nvPr>
        </p:nvSpPr>
        <p:spPr>
          <a:xfrm>
            <a:off x="457200" y="990600"/>
            <a:ext cx="8229600" cy="1143000"/>
          </a:xfrm>
        </p:spPr>
        <p:txBody>
          <a:bodyPr/>
          <a:lstStyle/>
          <a:p>
            <a:pPr algn="r"/>
            <a:r>
              <a:rPr lang="en-US">
                <a:latin typeface="Arial" charset="0"/>
              </a:rPr>
              <a:t/>
            </a:r>
            <a:br>
              <a:rPr lang="en-US">
                <a:latin typeface="Arial" charset="0"/>
              </a:rPr>
            </a:br>
            <a:r>
              <a:rPr lang="en-US" i="1">
                <a:solidFill>
                  <a:srgbClr val="0070C0"/>
                </a:solidFill>
                <a:latin typeface="Arial" charset="0"/>
              </a:rPr>
              <a:t>PSEP Evaluation</a:t>
            </a:r>
            <a:r>
              <a:rPr lang="en-US">
                <a:solidFill>
                  <a:srgbClr val="0070C0"/>
                </a:solidFill>
                <a:latin typeface="Arial" charset="0"/>
              </a:rPr>
              <a:t>    </a:t>
            </a:r>
            <a:br>
              <a:rPr lang="en-US">
                <a:solidFill>
                  <a:srgbClr val="0070C0"/>
                </a:solidFill>
                <a:latin typeface="Arial" charset="0"/>
              </a:rPr>
            </a:br>
            <a:r>
              <a:rPr lang="en-US" sz="2800">
                <a:solidFill>
                  <a:srgbClr val="0070C0"/>
                </a:solidFill>
                <a:latin typeface="Arial" charset="0"/>
              </a:rPr>
              <a:t>Measuring our Impact</a:t>
            </a:r>
            <a:r>
              <a:rPr lang="en-US">
                <a:solidFill>
                  <a:srgbClr val="0070C0"/>
                </a:solidFill>
                <a:latin typeface="Arial" charset="0"/>
              </a:rPr>
              <a:t/>
            </a:r>
            <a:br>
              <a:rPr lang="en-US">
                <a:solidFill>
                  <a:srgbClr val="0070C0"/>
                </a:solidFill>
                <a:latin typeface="Arial" charset="0"/>
              </a:rPr>
            </a:br>
            <a:endParaRPr lang="en-US">
              <a:solidFill>
                <a:srgbClr val="0070C0"/>
              </a:solidFill>
              <a:latin typeface="Arial" charset="0"/>
            </a:endParaRPr>
          </a:p>
        </p:txBody>
      </p:sp>
      <p:sp>
        <p:nvSpPr>
          <p:cNvPr id="16387" name="Content Placeholder 5"/>
          <p:cNvSpPr>
            <a:spLocks noGrp="1"/>
          </p:cNvSpPr>
          <p:nvPr>
            <p:ph idx="1"/>
          </p:nvPr>
        </p:nvSpPr>
        <p:spPr>
          <a:xfrm>
            <a:off x="457200" y="2514600"/>
            <a:ext cx="8382000" cy="3810000"/>
          </a:xfrm>
          <a:solidFill>
            <a:srgbClr val="C6D1FE"/>
          </a:solidFill>
        </p:spPr>
        <p:txBody>
          <a:bodyPr/>
          <a:lstStyle/>
          <a:p>
            <a:pPr>
              <a:spcBef>
                <a:spcPts val="600"/>
              </a:spcBef>
              <a:spcAft>
                <a:spcPts val="1200"/>
              </a:spcAft>
            </a:pPr>
            <a:r>
              <a:rPr lang="en-US" sz="2800">
                <a:latin typeface="Arial" charset="0"/>
              </a:rPr>
              <a:t>Feedback and evaluation of content following workshops – including the Kick Off session today</a:t>
            </a:r>
          </a:p>
          <a:p>
            <a:pPr>
              <a:spcBef>
                <a:spcPts val="600"/>
              </a:spcBef>
              <a:spcAft>
                <a:spcPts val="1200"/>
              </a:spcAft>
            </a:pPr>
            <a:r>
              <a:rPr lang="en-US" sz="2800">
                <a:latin typeface="Arial" charset="0"/>
              </a:rPr>
              <a:t>Assessment of our science content knowledge (MOSART online survey)</a:t>
            </a:r>
          </a:p>
          <a:p>
            <a:pPr>
              <a:spcBef>
                <a:spcPts val="600"/>
              </a:spcBef>
              <a:spcAft>
                <a:spcPts val="1200"/>
              </a:spcAft>
            </a:pPr>
            <a:r>
              <a:rPr lang="en-US" sz="2800">
                <a:latin typeface="Arial" charset="0"/>
              </a:rPr>
              <a:t>Assessment of change in our beliefs and attitudes about the project (CBAM online survey)</a:t>
            </a:r>
          </a:p>
          <a:p>
            <a:endParaRPr lang="en-US" sz="2000">
              <a:latin typeface="Arial" charset="0"/>
            </a:endParaRPr>
          </a:p>
          <a:p>
            <a:endParaRPr lang="en-US" sz="2000">
              <a:latin typeface="Arial" charset="0"/>
            </a:endParaRPr>
          </a:p>
          <a:p>
            <a:endParaRPr lang="en-US" sz="2000">
              <a:latin typeface="Arial" charset="0"/>
            </a:endParaRPr>
          </a:p>
          <a:p>
            <a:endParaRPr lang="en-US" sz="2400">
              <a:latin typeface="Arial" charset="0"/>
            </a:endParaRPr>
          </a:p>
        </p:txBody>
      </p:sp>
      <p:pic>
        <p:nvPicPr>
          <p:cNvPr id="1638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04800"/>
            <a:ext cx="286702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46269324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429851" cy="1143000"/>
          </a:xfrm>
        </p:spPr>
        <p:style>
          <a:lnRef idx="3">
            <a:schemeClr val="lt1"/>
          </a:lnRef>
          <a:fillRef idx="1">
            <a:schemeClr val="accent1"/>
          </a:fillRef>
          <a:effectRef idx="1">
            <a:schemeClr val="accent1"/>
          </a:effectRef>
          <a:fontRef idx="minor">
            <a:schemeClr val="lt1"/>
          </a:fontRef>
        </p:style>
        <p:txBody>
          <a:bodyPr/>
          <a:lstStyle/>
          <a:p>
            <a:r>
              <a:rPr lang="en-US" dirty="0" smtClean="0"/>
              <a:t>Your Science Story</a:t>
            </a:r>
            <a:endParaRPr lang="en-US" dirty="0"/>
          </a:p>
        </p:txBody>
      </p:sp>
      <p:sp>
        <p:nvSpPr>
          <p:cNvPr id="3" name="Content Placeholder 2"/>
          <p:cNvSpPr>
            <a:spLocks noGrp="1"/>
          </p:cNvSpPr>
          <p:nvPr>
            <p:ph idx="1"/>
          </p:nvPr>
        </p:nvSpPr>
        <p:spPr>
          <a:xfrm>
            <a:off x="457200" y="1600201"/>
            <a:ext cx="4334930" cy="1315720"/>
          </a:xfrm>
        </p:spPr>
        <p:style>
          <a:lnRef idx="2">
            <a:schemeClr val="accent2"/>
          </a:lnRef>
          <a:fillRef idx="1">
            <a:schemeClr val="lt1"/>
          </a:fillRef>
          <a:effectRef idx="0">
            <a:schemeClr val="accent2"/>
          </a:effectRef>
          <a:fontRef idx="minor">
            <a:schemeClr val="dk1"/>
          </a:fontRef>
        </p:style>
        <p:txBody>
          <a:bodyPr>
            <a:normAutofit/>
          </a:bodyPr>
          <a:lstStyle/>
          <a:p>
            <a:pPr marL="0" indent="0">
              <a:buNone/>
            </a:pPr>
            <a:r>
              <a:rPr lang="en-US" b="1" dirty="0" smtClean="0"/>
              <a:t>Part 1: </a:t>
            </a:r>
            <a:r>
              <a:rPr lang="en-US" dirty="0" smtClean="0"/>
              <a:t>Think about your own science story</a:t>
            </a:r>
          </a:p>
          <a:p>
            <a:pPr marL="0" indent="0">
              <a:buNone/>
            </a:pPr>
            <a:endParaRPr lang="en-US" dirty="0"/>
          </a:p>
          <a:p>
            <a:pPr marL="0" indent="0">
              <a:buNone/>
            </a:pPr>
            <a:endParaRPr lang="en-US" dirty="0"/>
          </a:p>
        </p:txBody>
      </p:sp>
      <p:sp>
        <p:nvSpPr>
          <p:cNvPr id="4" name="TextBox 3"/>
          <p:cNvSpPr txBox="1"/>
          <p:nvPr/>
        </p:nvSpPr>
        <p:spPr>
          <a:xfrm rot="372627">
            <a:off x="4689680" y="1691787"/>
            <a:ext cx="1728309" cy="646331"/>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dirty="0" smtClean="0"/>
              <a:t>See p. 3 in your Notebook</a:t>
            </a:r>
            <a:endParaRPr lang="en-US" dirty="0"/>
          </a:p>
        </p:txBody>
      </p:sp>
      <p:pic>
        <p:nvPicPr>
          <p:cNvPr id="5" name="Picture 4" descr="Screen Shot 2013-06-23 at 10.11.1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3840" y="2692400"/>
            <a:ext cx="3369077" cy="277368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457200" y="3051016"/>
            <a:ext cx="4551680" cy="156966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3200" b="1" dirty="0"/>
              <a:t>Part 2: </a:t>
            </a:r>
            <a:r>
              <a:rPr lang="en-US" sz="3200" dirty="0"/>
              <a:t>Share your science story with an elbow partner</a:t>
            </a:r>
          </a:p>
        </p:txBody>
      </p:sp>
      <p:sp>
        <p:nvSpPr>
          <p:cNvPr id="7" name="TextBox 6"/>
          <p:cNvSpPr txBox="1"/>
          <p:nvPr/>
        </p:nvSpPr>
        <p:spPr>
          <a:xfrm>
            <a:off x="457200" y="4784130"/>
            <a:ext cx="4622800" cy="15696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3200" b="1" dirty="0"/>
              <a:t>Part 3: </a:t>
            </a:r>
            <a:r>
              <a:rPr lang="en-US" sz="3200" dirty="0"/>
              <a:t>Any commonalities in the powerful experiences</a:t>
            </a:r>
            <a:r>
              <a:rPr lang="en-US" sz="3200" dirty="0" smtClean="0"/>
              <a:t>?</a:t>
            </a:r>
            <a:endParaRPr lang="en-US" sz="3200" dirty="0"/>
          </a:p>
        </p:txBody>
      </p:sp>
    </p:spTree>
    <p:extLst>
      <p:ext uri="{BB962C8B-B14F-4D97-AF65-F5344CB8AC3E}">
        <p14:creationId xmlns:p14="http://schemas.microsoft.com/office/powerpoint/2010/main" val="40969000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SEPlogo_lg.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12921">
            <a:off x="535826" y="865049"/>
            <a:ext cx="7471645" cy="2253946"/>
          </a:xfrm>
          <a:prstGeom prst="rect">
            <a:avLst/>
          </a:prstGeom>
        </p:spPr>
      </p:pic>
      <p:sp>
        <p:nvSpPr>
          <p:cNvPr id="5" name="TextBox 4"/>
          <p:cNvSpPr txBox="1"/>
          <p:nvPr/>
        </p:nvSpPr>
        <p:spPr>
          <a:xfrm>
            <a:off x="2956560" y="3718560"/>
            <a:ext cx="4765040" cy="1754327"/>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sz="4400" dirty="0" smtClean="0"/>
              <a:t>Dan Gallagher</a:t>
            </a:r>
          </a:p>
          <a:p>
            <a:r>
              <a:rPr lang="en-US" sz="3200" dirty="0" smtClean="0"/>
              <a:t>Seattle Public Schools</a:t>
            </a:r>
          </a:p>
          <a:p>
            <a:r>
              <a:rPr lang="en-US" sz="3200" dirty="0" smtClean="0"/>
              <a:t>Science Program Manager</a:t>
            </a:r>
          </a:p>
        </p:txBody>
      </p:sp>
    </p:spTree>
    <p:extLst>
      <p:ext uri="{BB962C8B-B14F-4D97-AF65-F5344CB8AC3E}">
        <p14:creationId xmlns:p14="http://schemas.microsoft.com/office/powerpoint/2010/main" val="135587766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p>
            <a:r>
              <a:rPr lang="en-US" sz="4000" dirty="0" smtClean="0">
                <a:solidFill>
                  <a:schemeClr val="tx2"/>
                </a:solidFill>
                <a:latin typeface="Calibri" pitchFamily="34" charset="0"/>
              </a:rPr>
              <a:t>Project overview</a:t>
            </a:r>
            <a:br>
              <a:rPr lang="en-US" sz="4000" dirty="0" smtClean="0">
                <a:solidFill>
                  <a:schemeClr val="tx2"/>
                </a:solidFill>
                <a:latin typeface="Calibri" pitchFamily="34" charset="0"/>
              </a:rPr>
            </a:br>
            <a:r>
              <a:rPr lang="en-US" sz="4000" dirty="0" smtClean="0">
                <a:solidFill>
                  <a:schemeClr val="tx2"/>
                </a:solidFill>
                <a:latin typeface="Calibri" pitchFamily="34" charset="0"/>
              </a:rPr>
              <a:t>June 24, 2013</a:t>
            </a:r>
            <a:endParaRPr lang="en-US" sz="4000" dirty="0">
              <a:solidFill>
                <a:schemeClr val="tx2"/>
              </a:solidFill>
              <a:latin typeface="Calibri" pitchFamily="34" charset="0"/>
            </a:endParaRPr>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0" y="0"/>
            <a:ext cx="7026088" cy="2286000"/>
          </a:xfrm>
          <a:prstGeom prst="rect">
            <a:avLst/>
          </a:prstGeom>
          <a:extLst>
            <a:ext uri="{FAA26D3D-D897-4be2-8F04-BA451C77F1D7}">
              <ma14:placeholderFlag xmlns:ma14="http://schemas.microsoft.com/office/mac/drawingml/2011/main"/>
            </a:ext>
          </a:extLst>
        </p:spPr>
      </p:pic>
      <p:sp>
        <p:nvSpPr>
          <p:cNvPr id="5" name="Subtitle 4"/>
          <p:cNvSpPr>
            <a:spLocks noGrp="1"/>
          </p:cNvSpPr>
          <p:nvPr>
            <p:ph type="subTitle" idx="1"/>
          </p:nvPr>
        </p:nvSpPr>
        <p:spPr>
          <a:xfrm>
            <a:off x="1066800" y="3505200"/>
            <a:ext cx="7010400" cy="1066800"/>
          </a:xfrm>
        </p:spPr>
        <p:txBody>
          <a:bodyPr>
            <a:normAutofit/>
          </a:bodyPr>
          <a:lstStyle/>
          <a:p>
            <a:r>
              <a:rPr lang="en-US" sz="2000" dirty="0">
                <a:solidFill>
                  <a:schemeClr val="tx2"/>
                </a:solidFill>
              </a:rPr>
              <a:t>A Math and Science Partnership </a:t>
            </a:r>
            <a:r>
              <a:rPr lang="en-US" sz="2000" dirty="0" smtClean="0">
                <a:solidFill>
                  <a:schemeClr val="tx2"/>
                </a:solidFill>
              </a:rPr>
              <a:t>Award from the Washington State </a:t>
            </a:r>
            <a:r>
              <a:rPr lang="en-US" sz="2000" dirty="0">
                <a:solidFill>
                  <a:schemeClr val="tx2"/>
                </a:solidFill>
              </a:rPr>
              <a:t>Office of </a:t>
            </a:r>
            <a:r>
              <a:rPr lang="en-US" sz="2000" dirty="0" smtClean="0">
                <a:solidFill>
                  <a:schemeClr val="tx2"/>
                </a:solidFill>
              </a:rPr>
              <a:t>the Superintendent </a:t>
            </a:r>
            <a:r>
              <a:rPr lang="en-US" sz="2000" dirty="0">
                <a:solidFill>
                  <a:schemeClr val="tx2"/>
                </a:solidFill>
              </a:rPr>
              <a:t>of Public Instruction </a:t>
            </a:r>
          </a:p>
          <a:p>
            <a:endParaRPr lang="en-US" sz="2000" dirty="0">
              <a:solidFill>
                <a:schemeClr val="tx2"/>
              </a:solidFill>
            </a:endParaRPr>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8640" y="4764511"/>
            <a:ext cx="1812960" cy="1812960"/>
          </a:xfrm>
          <a:prstGeom prst="rect">
            <a:avLst/>
          </a:prstGeom>
          <a:ln w="3175" cap="sq">
            <a:solidFill>
              <a:schemeClr val="bg2"/>
            </a:solidFill>
            <a:prstDash val="solid"/>
            <a:miter lim="800000"/>
          </a:ln>
          <a:effectLst>
            <a:outerShdw blurRad="50800" dist="38100" dir="2700000" algn="tl" rotWithShape="0">
              <a:srgbClr val="000000">
                <a:alpha val="43000"/>
              </a:srgbClr>
            </a:outerShdw>
          </a:effectLst>
        </p:spPr>
      </p:pic>
      <p:pic>
        <p:nvPicPr>
          <p:cNvPr id="7" name="Picture 6" descr="Macintosh HD:private:var:folders:9l:v22_y82n1nd5dh44ns7f_0bc0000gn:T:TemporaryItems:imgres.jpe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1000" y="5374111"/>
            <a:ext cx="2895600" cy="1122531"/>
          </a:xfrm>
          <a:prstGeom prst="rect">
            <a:avLst/>
          </a:prstGeom>
          <a:ln w="3175" cap="sq">
            <a:solidFill>
              <a:schemeClr val="bg2"/>
            </a:solidFill>
            <a:prstDash val="solid"/>
            <a:miter lim="800000"/>
          </a:ln>
          <a:effectLst>
            <a:outerShdw blurRad="50800" dist="38100" dir="2700000" algn="tl" rotWithShape="0">
              <a:srgbClr val="000000">
                <a:alpha val="43000"/>
              </a:srgbClr>
            </a:outerShdw>
          </a:effectLst>
          <a:extLst>
            <a:ext uri="{FAA26D3D-D897-4be2-8F04-BA451C77F1D7}">
              <ma14:placeholderFlag xmlns:ma14="http://schemas.microsoft.com/office/mac/drawingml/2011/main"/>
            </a:ext>
          </a:extLst>
        </p:spPr>
      </p:pic>
      <p:pic>
        <p:nvPicPr>
          <p:cNvPr id="8" name="Picture 7" descr="Macintosh HD:private:var:folders:9l:v22_y82n1nd5dh44ns7f_0bc0000gn:T:TemporaryItems:imgres.jpe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0200" y="5374111"/>
            <a:ext cx="2481943" cy="1135171"/>
          </a:xfrm>
          <a:prstGeom prst="rect">
            <a:avLst/>
          </a:prstGeom>
          <a:ln w="3175" cap="sq">
            <a:solidFill>
              <a:schemeClr val="bg2"/>
            </a:solidFill>
            <a:prstDash val="solid"/>
            <a:miter lim="800000"/>
          </a:ln>
          <a:effectLst>
            <a:outerShdw blurRad="50800" dist="38100" dir="2700000" algn="tl" rotWithShape="0">
              <a:srgbClr val="000000">
                <a:alpha val="43000"/>
              </a:srgbClr>
            </a:outerShdw>
          </a:effectLst>
          <a:extLst>
            <a:ext uri="{FAA26D3D-D897-4be2-8F04-BA451C77F1D7}">
              <ma14:placeholderFlag xmlns:ma14="http://schemas.microsoft.com/office/mac/drawingml/2011/main"/>
            </a:ext>
          </a:extLst>
        </p:spPr>
      </p:pic>
      <p:pic>
        <p:nvPicPr>
          <p:cNvPr id="9" name="Picture 8" descr="Macintosh HD:private:var:folders:9l:v22_y82n1nd5dh44ns7f_0bc0000gn:T:TemporaryItems:imgres.jpe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8600" y="4688311"/>
            <a:ext cx="1110631" cy="1941089"/>
          </a:xfrm>
          <a:prstGeom prst="rect">
            <a:avLst/>
          </a:prstGeom>
          <a:ln w="3175" cap="sq">
            <a:solidFill>
              <a:schemeClr val="bg2"/>
            </a:solidFill>
            <a:prstDash val="solid"/>
            <a:miter lim="800000"/>
          </a:ln>
          <a:effectLst>
            <a:outerShdw blurRad="50800" dist="38100" dir="2700000" algn="tl" rotWithShape="0">
              <a:srgbClr val="000000">
                <a:alpha val="43000"/>
              </a:srgbClr>
            </a:outerShdw>
          </a:effectLst>
          <a:extLst>
            <a:ext uri="{FAA26D3D-D897-4be2-8F04-BA451C77F1D7}">
              <ma14:placeholderFlag xmlns:ma14="http://schemas.microsoft.com/office/mac/drawingml/2011/main"/>
            </a:ext>
          </a:extLst>
        </p:spPr>
      </p:pic>
    </p:spTree>
    <p:extLst>
      <p:ext uri="{BB962C8B-B14F-4D97-AF65-F5344CB8AC3E}">
        <p14:creationId xmlns:p14="http://schemas.microsoft.com/office/powerpoint/2010/main" val="415459567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583382" y="2881561"/>
            <a:ext cx="2286000" cy="3482411"/>
          </a:xfrm>
          <a:prstGeom prst="rect">
            <a:avLst/>
          </a:prstGeom>
        </p:spPr>
      </p:pic>
      <p:pic>
        <p:nvPicPr>
          <p:cNvPr id="13" name="Picture 12"/>
          <p:cNvPicPr>
            <a:picLocks noChangeAspect="1"/>
          </p:cNvPicPr>
          <p:nvPr/>
        </p:nvPicPr>
        <p:blipFill>
          <a:blip r:embed="rId4"/>
          <a:stretch>
            <a:fillRect/>
          </a:stretch>
        </p:blipFill>
        <p:spPr>
          <a:xfrm>
            <a:off x="4293012" y="3770729"/>
            <a:ext cx="4267200" cy="2286000"/>
          </a:xfrm>
          <a:prstGeom prst="rect">
            <a:avLst/>
          </a:prstGeom>
        </p:spPr>
      </p:pic>
      <p:sp>
        <p:nvSpPr>
          <p:cNvPr id="2" name="Title 1"/>
          <p:cNvSpPr>
            <a:spLocks noGrp="1"/>
          </p:cNvSpPr>
          <p:nvPr>
            <p:ph type="title"/>
          </p:nvPr>
        </p:nvSpPr>
        <p:spPr/>
        <p:txBody>
          <a:bodyPr>
            <a:normAutofit fontScale="90000"/>
          </a:bodyPr>
          <a:lstStyle/>
          <a:p>
            <a:r>
              <a:rPr lang="en-US" dirty="0" smtClean="0"/>
              <a:t>Welcome to the </a:t>
            </a:r>
            <a:br>
              <a:rPr lang="en-US" dirty="0" smtClean="0"/>
            </a:br>
            <a:r>
              <a:rPr lang="en-US" b="1" dirty="0" smtClean="0"/>
              <a:t>Institute for Systems Biology</a:t>
            </a:r>
            <a:endParaRPr lang="en-US" b="1" dirty="0"/>
          </a:p>
        </p:txBody>
      </p:sp>
      <p:pic>
        <p:nvPicPr>
          <p:cNvPr id="11" name="Picture 10"/>
          <p:cNvPicPr>
            <a:picLocks noChangeAspect="1"/>
          </p:cNvPicPr>
          <p:nvPr/>
        </p:nvPicPr>
        <p:blipFill>
          <a:blip r:embed="rId5"/>
          <a:stretch>
            <a:fillRect/>
          </a:stretch>
        </p:blipFill>
        <p:spPr>
          <a:xfrm>
            <a:off x="2375909" y="1938511"/>
            <a:ext cx="3840480" cy="2057400"/>
          </a:xfrm>
          <a:prstGeom prst="rect">
            <a:avLst/>
          </a:prstGeom>
        </p:spPr>
      </p:pic>
    </p:spTree>
    <p:extLst>
      <p:ext uri="{BB962C8B-B14F-4D97-AF65-F5344CB8AC3E}">
        <p14:creationId xmlns:p14="http://schemas.microsoft.com/office/powerpoint/2010/main" val="417109329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a:t>
            </a:r>
            <a:endParaRPr lang="en-US" dirty="0"/>
          </a:p>
        </p:txBody>
      </p:sp>
      <p:sp>
        <p:nvSpPr>
          <p:cNvPr id="3" name="Content Placeholder 2"/>
          <p:cNvSpPr>
            <a:spLocks noGrp="1"/>
          </p:cNvSpPr>
          <p:nvPr>
            <p:ph idx="1"/>
          </p:nvPr>
        </p:nvSpPr>
        <p:spPr>
          <a:xfrm>
            <a:off x="457200" y="1447800"/>
            <a:ext cx="8229600" cy="5181599"/>
          </a:xfrm>
        </p:spPr>
        <p:txBody>
          <a:bodyPr>
            <a:normAutofit/>
          </a:bodyPr>
          <a:lstStyle/>
          <a:p>
            <a:r>
              <a:rPr lang="en-US" sz="3000" dirty="0" smtClean="0"/>
              <a:t>Gain awareness of the overall Partnership Project</a:t>
            </a:r>
          </a:p>
          <a:p>
            <a:r>
              <a:rPr lang="en-US" sz="3000" dirty="0" smtClean="0"/>
              <a:t>Recognize your leadership role—for your school, district, and state</a:t>
            </a:r>
          </a:p>
          <a:p>
            <a:r>
              <a:rPr lang="en-US" sz="3000" dirty="0" smtClean="0"/>
              <a:t>Begin building a professional network across boundaries</a:t>
            </a:r>
          </a:p>
          <a:p>
            <a:pPr>
              <a:buNone/>
            </a:pPr>
            <a:endParaRPr lang="en-US" b="1" i="1" dirty="0" smtClean="0"/>
          </a:p>
          <a:p>
            <a:pPr>
              <a:buNone/>
            </a:pPr>
            <a:r>
              <a:rPr lang="en-US" b="1" i="1" dirty="0" smtClean="0"/>
              <a:t>Thank you</a:t>
            </a:r>
            <a:r>
              <a:rPr lang="en-US" i="1" dirty="0" smtClean="0"/>
              <a:t>—for your commitment to improving our students’ lives!</a:t>
            </a:r>
            <a:endParaRPr lang="en-US" b="1" i="1" dirty="0" smtClean="0"/>
          </a:p>
        </p:txBody>
      </p:sp>
    </p:spTree>
    <p:extLst>
      <p:ext uri="{BB962C8B-B14F-4D97-AF65-F5344CB8AC3E}">
        <p14:creationId xmlns:p14="http://schemas.microsoft.com/office/powerpoint/2010/main" val="366080188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143000"/>
          </a:xfrm>
        </p:spPr>
        <p:txBody>
          <a:bodyPr>
            <a:noAutofit/>
          </a:bodyPr>
          <a:lstStyle/>
          <a:p>
            <a:r>
              <a:rPr lang="en-US" dirty="0" smtClean="0"/>
              <a:t>Year-long PD cycle</a:t>
            </a:r>
            <a:endParaRPr lang="en-US" dirty="0"/>
          </a:p>
        </p:txBody>
      </p:sp>
      <p:graphicFrame>
        <p:nvGraphicFramePr>
          <p:cNvPr id="6" name="Table 5"/>
          <p:cNvGraphicFramePr>
            <a:graphicFrameLocks noGrp="1"/>
          </p:cNvGraphicFramePr>
          <p:nvPr/>
        </p:nvGraphicFramePr>
        <p:xfrm>
          <a:off x="1447799" y="2314062"/>
          <a:ext cx="4656058" cy="685800"/>
        </p:xfrm>
        <a:graphic>
          <a:graphicData uri="http://schemas.openxmlformats.org/drawingml/2006/table">
            <a:tbl>
              <a:tblPr/>
              <a:tblGrid>
                <a:gridCol w="1311565"/>
                <a:gridCol w="3344493"/>
              </a:tblGrid>
              <a:tr h="685800">
                <a:tc>
                  <a:txBody>
                    <a:bodyPr/>
                    <a:lstStyle/>
                    <a:p>
                      <a:pPr algn="ctr" fontAlgn="ctr"/>
                      <a:r>
                        <a:rPr lang="en-US" sz="1800" b="0" i="0" u="none" strike="noStrike" dirty="0" smtClean="0">
                          <a:solidFill>
                            <a:srgbClr val="000000"/>
                          </a:solidFill>
                          <a:latin typeface="Calibri"/>
                        </a:rPr>
                        <a:t>Jun-</a:t>
                      </a:r>
                    </a:p>
                    <a:p>
                      <a:pPr algn="ctr" fontAlgn="ctr"/>
                      <a:r>
                        <a:rPr lang="en-US" sz="1800" b="0" i="0" u="none" strike="noStrike" dirty="0" smtClean="0">
                          <a:solidFill>
                            <a:srgbClr val="000000"/>
                          </a:solidFill>
                          <a:latin typeface="Calibri"/>
                        </a:rPr>
                        <a:t>Aug</a:t>
                      </a:r>
                      <a:endParaRPr lang="en-US" sz="1800" b="0" i="0" u="none" strike="noStrike" dirty="0">
                        <a:solidFill>
                          <a:srgbClr val="000000"/>
                        </a:solidFill>
                        <a:latin typeface="Calibri"/>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800" b="1" i="0" u="none" strike="noStrike" dirty="0">
                          <a:solidFill>
                            <a:srgbClr val="000000"/>
                          </a:solidFill>
                          <a:latin typeface="Calibri"/>
                        </a:rPr>
                        <a:t>2013-14</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12" name="Rectangle 11"/>
          <p:cNvSpPr/>
          <p:nvPr/>
        </p:nvSpPr>
        <p:spPr>
          <a:xfrm>
            <a:off x="2175338"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3" name="Rectangle 12"/>
          <p:cNvSpPr/>
          <p:nvPr/>
        </p:nvSpPr>
        <p:spPr>
          <a:xfrm>
            <a:off x="2209800"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4" name="Rectangle 13"/>
          <p:cNvSpPr/>
          <p:nvPr/>
        </p:nvSpPr>
        <p:spPr>
          <a:xfrm>
            <a:off x="22494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5" name="Rectangle 14"/>
          <p:cNvSpPr/>
          <p:nvPr/>
        </p:nvSpPr>
        <p:spPr>
          <a:xfrm>
            <a:off x="2286000"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6" name="Rectangle 15"/>
          <p:cNvSpPr/>
          <p:nvPr/>
        </p:nvSpPr>
        <p:spPr>
          <a:xfrm>
            <a:off x="23256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7" name="Rectangle 16"/>
          <p:cNvSpPr/>
          <p:nvPr/>
        </p:nvSpPr>
        <p:spPr>
          <a:xfrm>
            <a:off x="1685227"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8" name="Rectangle 17"/>
          <p:cNvSpPr/>
          <p:nvPr/>
        </p:nvSpPr>
        <p:spPr>
          <a:xfrm>
            <a:off x="3482301"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9" name="Rectangle 18"/>
          <p:cNvSpPr/>
          <p:nvPr/>
        </p:nvSpPr>
        <p:spPr>
          <a:xfrm>
            <a:off x="4540942"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0" name="Rectangle 19"/>
          <p:cNvSpPr/>
          <p:nvPr/>
        </p:nvSpPr>
        <p:spPr>
          <a:xfrm>
            <a:off x="5606117"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7" name="Rectangle 26"/>
          <p:cNvSpPr/>
          <p:nvPr/>
        </p:nvSpPr>
        <p:spPr>
          <a:xfrm>
            <a:off x="6338017"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4" name="Rounded Rectangle 73"/>
          <p:cNvSpPr/>
          <p:nvPr/>
        </p:nvSpPr>
        <p:spPr>
          <a:xfrm>
            <a:off x="1457325" y="3152262"/>
            <a:ext cx="524827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23" name="TextBox 122"/>
          <p:cNvSpPr txBox="1"/>
          <p:nvPr/>
        </p:nvSpPr>
        <p:spPr>
          <a:xfrm>
            <a:off x="152400" y="4191000"/>
            <a:ext cx="2133600" cy="830997"/>
          </a:xfrm>
          <a:prstGeom prst="rect">
            <a:avLst/>
          </a:prstGeom>
          <a:noFill/>
        </p:spPr>
        <p:txBody>
          <a:bodyPr wrap="square" rtlCol="0">
            <a:spAutoFit/>
          </a:bodyPr>
          <a:lstStyle/>
          <a:p>
            <a:pPr defTabSz="914400"/>
            <a:r>
              <a:rPr lang="en-US" sz="2400" b="1" dirty="0" smtClean="0">
                <a:solidFill>
                  <a:srgbClr val="FF0000"/>
                </a:solidFill>
                <a:latin typeface="Calibri"/>
              </a:rPr>
              <a:t>1</a:t>
            </a:r>
            <a:r>
              <a:rPr lang="en-US" sz="2400" b="1" dirty="0" smtClean="0">
                <a:solidFill>
                  <a:srgbClr val="1F497D"/>
                </a:solidFill>
                <a:latin typeface="Calibri"/>
              </a:rPr>
              <a:t>-day June Project Launch</a:t>
            </a:r>
            <a:endParaRPr lang="en-US" sz="2400" b="1" dirty="0">
              <a:solidFill>
                <a:srgbClr val="1F497D"/>
              </a:solidFill>
              <a:latin typeface="Calibri"/>
            </a:endParaRPr>
          </a:p>
        </p:txBody>
      </p:sp>
      <p:sp>
        <p:nvSpPr>
          <p:cNvPr id="124" name="TextBox 123"/>
          <p:cNvSpPr txBox="1"/>
          <p:nvPr/>
        </p:nvSpPr>
        <p:spPr>
          <a:xfrm>
            <a:off x="2057400" y="4953000"/>
            <a:ext cx="2048256" cy="830997"/>
          </a:xfrm>
          <a:prstGeom prst="rect">
            <a:avLst/>
          </a:prstGeom>
          <a:noFill/>
        </p:spPr>
        <p:txBody>
          <a:bodyPr wrap="square" rtlCol="0">
            <a:spAutoFit/>
          </a:bodyPr>
          <a:lstStyle/>
          <a:p>
            <a:pPr defTabSz="914400"/>
            <a:r>
              <a:rPr lang="en-US" sz="2400" b="1" dirty="0" smtClean="0">
                <a:solidFill>
                  <a:srgbClr val="FF0000"/>
                </a:solidFill>
                <a:latin typeface="Calibri"/>
              </a:rPr>
              <a:t>5</a:t>
            </a:r>
            <a:r>
              <a:rPr lang="en-US" sz="2400" b="1" dirty="0" smtClean="0">
                <a:solidFill>
                  <a:srgbClr val="1F497D"/>
                </a:solidFill>
                <a:latin typeface="Calibri"/>
              </a:rPr>
              <a:t>-day August Institute</a:t>
            </a:r>
            <a:endParaRPr lang="en-US" sz="2400" b="1" dirty="0">
              <a:solidFill>
                <a:srgbClr val="1F497D"/>
              </a:solidFill>
              <a:latin typeface="Calibri"/>
            </a:endParaRPr>
          </a:p>
        </p:txBody>
      </p:sp>
      <p:sp>
        <p:nvSpPr>
          <p:cNvPr id="125" name="TextBox 124"/>
          <p:cNvSpPr txBox="1"/>
          <p:nvPr/>
        </p:nvSpPr>
        <p:spPr>
          <a:xfrm>
            <a:off x="4168987" y="4953000"/>
            <a:ext cx="2158255" cy="830997"/>
          </a:xfrm>
          <a:prstGeom prst="rect">
            <a:avLst/>
          </a:prstGeom>
          <a:noFill/>
        </p:spPr>
        <p:txBody>
          <a:bodyPr wrap="square" rtlCol="0">
            <a:spAutoFit/>
          </a:bodyPr>
          <a:lstStyle/>
          <a:p>
            <a:pPr defTabSz="914400"/>
            <a:r>
              <a:rPr lang="en-US" sz="2400" b="1" dirty="0" smtClean="0">
                <a:solidFill>
                  <a:srgbClr val="FF0000"/>
                </a:solidFill>
                <a:latin typeface="Calibri"/>
              </a:rPr>
              <a:t>3</a:t>
            </a:r>
            <a:r>
              <a:rPr lang="en-US" sz="2400" b="1" dirty="0" smtClean="0">
                <a:solidFill>
                  <a:srgbClr val="1F497D"/>
                </a:solidFill>
                <a:latin typeface="Calibri"/>
              </a:rPr>
              <a:t> School-year </a:t>
            </a:r>
          </a:p>
          <a:p>
            <a:pPr defTabSz="914400"/>
            <a:r>
              <a:rPr lang="en-US" sz="2400" b="1" dirty="0" smtClean="0">
                <a:solidFill>
                  <a:srgbClr val="1F497D"/>
                </a:solidFill>
                <a:latin typeface="Calibri"/>
              </a:rPr>
              <a:t>Release Days</a:t>
            </a:r>
            <a:endParaRPr lang="en-US" sz="2400" b="1" dirty="0">
              <a:solidFill>
                <a:srgbClr val="1F497D"/>
              </a:solidFill>
              <a:latin typeface="Calibri"/>
            </a:endParaRPr>
          </a:p>
        </p:txBody>
      </p:sp>
      <p:sp>
        <p:nvSpPr>
          <p:cNvPr id="126" name="TextBox 125"/>
          <p:cNvSpPr txBox="1"/>
          <p:nvPr/>
        </p:nvSpPr>
        <p:spPr>
          <a:xfrm>
            <a:off x="6327377" y="4191000"/>
            <a:ext cx="1902223" cy="830997"/>
          </a:xfrm>
          <a:prstGeom prst="rect">
            <a:avLst/>
          </a:prstGeom>
          <a:noFill/>
        </p:spPr>
        <p:txBody>
          <a:bodyPr wrap="square" rtlCol="0">
            <a:spAutoFit/>
          </a:bodyPr>
          <a:lstStyle/>
          <a:p>
            <a:pPr defTabSz="914400"/>
            <a:r>
              <a:rPr lang="en-US" sz="2400" b="1" dirty="0" smtClean="0">
                <a:solidFill>
                  <a:srgbClr val="FF0000"/>
                </a:solidFill>
                <a:latin typeface="Calibri"/>
              </a:rPr>
              <a:t>1</a:t>
            </a:r>
            <a:r>
              <a:rPr lang="en-US" sz="2400" b="1" dirty="0" smtClean="0">
                <a:solidFill>
                  <a:srgbClr val="1F497D"/>
                </a:solidFill>
                <a:latin typeface="Calibri"/>
              </a:rPr>
              <a:t>-day June Wrap-up</a:t>
            </a:r>
            <a:endParaRPr lang="en-US" sz="2400" b="1" dirty="0">
              <a:solidFill>
                <a:srgbClr val="1F497D"/>
              </a:solidFill>
              <a:latin typeface="Calibri"/>
            </a:endParaRPr>
          </a:p>
        </p:txBody>
      </p:sp>
      <p:sp>
        <p:nvSpPr>
          <p:cNvPr id="31" name="Rectangle 30"/>
          <p:cNvSpPr/>
          <p:nvPr/>
        </p:nvSpPr>
        <p:spPr>
          <a:xfrm>
            <a:off x="1447799" y="2999862"/>
            <a:ext cx="4648200" cy="96253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cxnSp>
        <p:nvCxnSpPr>
          <p:cNvPr id="45" name="Straight Arrow Connector 44"/>
          <p:cNvCxnSpPr/>
          <p:nvPr/>
        </p:nvCxnSpPr>
        <p:spPr>
          <a:xfrm flipV="1">
            <a:off x="609600" y="3657600"/>
            <a:ext cx="990600" cy="609600"/>
          </a:xfrm>
          <a:prstGeom prst="straightConnector1">
            <a:avLst/>
          </a:prstGeom>
          <a:ln w="47625">
            <a:tailEnd type="triangle" w="med"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flipV="1">
            <a:off x="2286000" y="3733800"/>
            <a:ext cx="152400" cy="1295400"/>
          </a:xfrm>
          <a:prstGeom prst="straightConnector1">
            <a:avLst/>
          </a:prstGeom>
          <a:ln w="47625">
            <a:tailEnd type="triangle" w="med" len="lg"/>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flipV="1">
            <a:off x="3505200" y="3810000"/>
            <a:ext cx="990600" cy="1143000"/>
          </a:xfrm>
          <a:prstGeom prst="straightConnector1">
            <a:avLst/>
          </a:prstGeom>
          <a:ln w="47625">
            <a:tailEnd type="triangle" w="med"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flipV="1">
            <a:off x="6400800" y="3733800"/>
            <a:ext cx="304800" cy="533400"/>
          </a:xfrm>
          <a:prstGeom prst="straightConnector1">
            <a:avLst/>
          </a:prstGeom>
          <a:ln w="47625">
            <a:tailEnd type="triangle" w="med" len="lg"/>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4495800" y="3733800"/>
            <a:ext cx="76200" cy="1219200"/>
          </a:xfrm>
          <a:prstGeom prst="straightConnector1">
            <a:avLst/>
          </a:prstGeom>
          <a:ln w="47625">
            <a:tailEnd type="triangle" w="med"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4495800" y="3810000"/>
            <a:ext cx="1066800" cy="1143000"/>
          </a:xfrm>
          <a:prstGeom prst="straightConnector1">
            <a:avLst/>
          </a:prstGeom>
          <a:ln w="47625">
            <a:tailEnd type="triangle" w="med" len="lg"/>
          </a:ln>
        </p:spPr>
        <p:style>
          <a:lnRef idx="1">
            <a:schemeClr val="accent1"/>
          </a:lnRef>
          <a:fillRef idx="0">
            <a:schemeClr val="accent1"/>
          </a:fillRef>
          <a:effectRef idx="0">
            <a:schemeClr val="accent1"/>
          </a:effectRef>
          <a:fontRef idx="minor">
            <a:schemeClr val="tx1"/>
          </a:fontRef>
        </p:style>
      </p:cxnSp>
      <p:grpSp>
        <p:nvGrpSpPr>
          <p:cNvPr id="62" name="Group 118"/>
          <p:cNvGrpSpPr/>
          <p:nvPr/>
        </p:nvGrpSpPr>
        <p:grpSpPr>
          <a:xfrm>
            <a:off x="1328058" y="5943600"/>
            <a:ext cx="6477000" cy="762000"/>
            <a:chOff x="1371600" y="5943600"/>
            <a:chExt cx="6477000" cy="762000"/>
          </a:xfrm>
        </p:grpSpPr>
        <p:sp>
          <p:nvSpPr>
            <p:cNvPr id="63" name="Rectangle 62"/>
            <p:cNvSpPr/>
            <p:nvPr/>
          </p:nvSpPr>
          <p:spPr>
            <a:xfrm>
              <a:off x="1371600" y="5943600"/>
              <a:ext cx="6477000" cy="762000"/>
            </a:xfrm>
            <a:prstGeom prst="rect">
              <a:avLst/>
            </a:prstGeom>
            <a:solidFill>
              <a:schemeClr val="accent2">
                <a:alpha val="3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nvGrpSpPr>
            <p:cNvPr id="64" name="Group 81"/>
            <p:cNvGrpSpPr/>
            <p:nvPr/>
          </p:nvGrpSpPr>
          <p:grpSpPr>
            <a:xfrm>
              <a:off x="4953000" y="6096000"/>
              <a:ext cx="188976" cy="457200"/>
              <a:chOff x="2898648" y="5257800"/>
              <a:chExt cx="188976" cy="457200"/>
            </a:xfrm>
          </p:grpSpPr>
          <p:sp>
            <p:nvSpPr>
              <p:cNvPr id="69" name="Rectangle 68"/>
              <p:cNvSpPr/>
              <p:nvPr/>
            </p:nvSpPr>
            <p:spPr>
              <a:xfrm>
                <a:off x="28986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0" name="Rectangle 69"/>
              <p:cNvSpPr/>
              <p:nvPr/>
            </p:nvSpPr>
            <p:spPr>
              <a:xfrm>
                <a:off x="2938272"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1" name="Rectangle 70"/>
              <p:cNvSpPr/>
              <p:nvPr/>
            </p:nvSpPr>
            <p:spPr>
              <a:xfrm>
                <a:off x="29748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2" name="Rectangle 71"/>
              <p:cNvSpPr/>
              <p:nvPr/>
            </p:nvSpPr>
            <p:spPr>
              <a:xfrm>
                <a:off x="3014472"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3" name="Rectangle 72"/>
              <p:cNvSpPr/>
              <p:nvPr/>
            </p:nvSpPr>
            <p:spPr>
              <a:xfrm>
                <a:off x="30510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sp>
          <p:nvSpPr>
            <p:cNvPr id="65" name="Rectangle 64"/>
            <p:cNvSpPr/>
            <p:nvPr/>
          </p:nvSpPr>
          <p:spPr>
            <a:xfrm>
              <a:off x="2895600" y="60960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6" name="TextBox 65"/>
            <p:cNvSpPr txBox="1"/>
            <p:nvPr/>
          </p:nvSpPr>
          <p:spPr>
            <a:xfrm>
              <a:off x="2971800" y="6172200"/>
              <a:ext cx="1630767" cy="400110"/>
            </a:xfrm>
            <a:prstGeom prst="rect">
              <a:avLst/>
            </a:prstGeom>
            <a:noFill/>
          </p:spPr>
          <p:txBody>
            <a:bodyPr wrap="none" rtlCol="0">
              <a:spAutoFit/>
            </a:bodyPr>
            <a:lstStyle/>
            <a:p>
              <a:pPr defTabSz="914400"/>
              <a:r>
                <a:rPr lang="en-US" sz="2000" b="1" dirty="0" smtClean="0">
                  <a:solidFill>
                    <a:prstClr val="black"/>
                  </a:solidFill>
                  <a:latin typeface="Calibri"/>
                </a:rPr>
                <a:t>=  1 day of PD</a:t>
              </a:r>
              <a:endParaRPr lang="en-US" sz="2000" b="1" dirty="0">
                <a:solidFill>
                  <a:prstClr val="black"/>
                </a:solidFill>
                <a:latin typeface="Calibri"/>
              </a:endParaRPr>
            </a:p>
          </p:txBody>
        </p:sp>
        <p:sp>
          <p:nvSpPr>
            <p:cNvPr id="67" name="TextBox 66"/>
            <p:cNvSpPr txBox="1"/>
            <p:nvPr/>
          </p:nvSpPr>
          <p:spPr>
            <a:xfrm>
              <a:off x="5181600" y="6172200"/>
              <a:ext cx="2447080" cy="400110"/>
            </a:xfrm>
            <a:prstGeom prst="rect">
              <a:avLst/>
            </a:prstGeom>
            <a:noFill/>
          </p:spPr>
          <p:txBody>
            <a:bodyPr wrap="none" rtlCol="0">
              <a:spAutoFit/>
            </a:bodyPr>
            <a:lstStyle/>
            <a:p>
              <a:pPr defTabSz="914400"/>
              <a:r>
                <a:rPr lang="en-US" sz="2000" b="1" dirty="0" smtClean="0">
                  <a:solidFill>
                    <a:prstClr val="black"/>
                  </a:solidFill>
                  <a:latin typeface="Calibri"/>
                </a:rPr>
                <a:t>=  5-day Aug Institute</a:t>
              </a:r>
              <a:endParaRPr lang="en-US" sz="2000" b="1" dirty="0">
                <a:solidFill>
                  <a:prstClr val="black"/>
                </a:solidFill>
                <a:latin typeface="Calibri"/>
              </a:endParaRPr>
            </a:p>
          </p:txBody>
        </p:sp>
        <p:sp>
          <p:nvSpPr>
            <p:cNvPr id="68" name="TextBox 67"/>
            <p:cNvSpPr txBox="1"/>
            <p:nvPr/>
          </p:nvSpPr>
          <p:spPr>
            <a:xfrm>
              <a:off x="1524000" y="6048828"/>
              <a:ext cx="1015599" cy="523220"/>
            </a:xfrm>
            <a:prstGeom prst="rect">
              <a:avLst/>
            </a:prstGeom>
            <a:noFill/>
          </p:spPr>
          <p:txBody>
            <a:bodyPr wrap="none" rtlCol="0">
              <a:spAutoFit/>
            </a:bodyPr>
            <a:lstStyle/>
            <a:p>
              <a:pPr defTabSz="914400"/>
              <a:r>
                <a:rPr lang="en-US" sz="2800" b="1" dirty="0" smtClean="0">
                  <a:solidFill>
                    <a:srgbClr val="C0504D"/>
                  </a:solidFill>
                  <a:latin typeface="Arial" pitchFamily="34" charset="0"/>
                  <a:cs typeface="Arial" pitchFamily="34" charset="0"/>
                </a:rPr>
                <a:t>KEY:</a:t>
              </a:r>
              <a:endParaRPr lang="en-US" sz="2800" b="1" dirty="0">
                <a:solidFill>
                  <a:srgbClr val="C0504D"/>
                </a:solidFill>
                <a:latin typeface="Arial" pitchFamily="34" charset="0"/>
                <a:cs typeface="Arial" pitchFamily="34" charset="0"/>
              </a:endParaRPr>
            </a:p>
          </p:txBody>
        </p:sp>
      </p:grpSp>
      <p:sp>
        <p:nvSpPr>
          <p:cNvPr id="75" name="TextBox 74"/>
          <p:cNvSpPr txBox="1"/>
          <p:nvPr/>
        </p:nvSpPr>
        <p:spPr>
          <a:xfrm>
            <a:off x="6934200" y="3200400"/>
            <a:ext cx="1586268" cy="523220"/>
          </a:xfrm>
          <a:prstGeom prst="rect">
            <a:avLst/>
          </a:prstGeom>
          <a:noFill/>
        </p:spPr>
        <p:txBody>
          <a:bodyPr wrap="none" rtlCol="0">
            <a:spAutoFit/>
          </a:bodyPr>
          <a:lstStyle/>
          <a:p>
            <a:pPr defTabSz="914400"/>
            <a:r>
              <a:rPr lang="en-US" sz="2800" b="1" dirty="0" smtClean="0">
                <a:solidFill>
                  <a:srgbClr val="4F81BD"/>
                </a:solidFill>
                <a:latin typeface="Cambria" pitchFamily="18" charset="0"/>
              </a:rPr>
              <a:t>PD Cycle</a:t>
            </a:r>
            <a:endParaRPr lang="en-US" sz="2800" b="1" dirty="0">
              <a:solidFill>
                <a:srgbClr val="4F81BD"/>
              </a:solidFill>
              <a:latin typeface="Cambria" pitchFamily="18" charset="0"/>
            </a:endParaRPr>
          </a:p>
        </p:txBody>
      </p:sp>
    </p:spTree>
    <p:extLst>
      <p:ext uri="{BB962C8B-B14F-4D97-AF65-F5344CB8AC3E}">
        <p14:creationId xmlns:p14="http://schemas.microsoft.com/office/powerpoint/2010/main" val="11397490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8" grpId="0" animBg="1"/>
      <p:bldP spid="19" grpId="0" animBg="1"/>
      <p:bldP spid="20" grpId="0" animBg="1"/>
      <p:bldP spid="27" grpId="0" animBg="1"/>
      <p:bldP spid="74" grpId="0" animBg="1"/>
      <p:bldP spid="124" grpId="0"/>
      <p:bldP spid="125" grpId="0"/>
      <p:bldP spid="126" grpId="0"/>
      <p:bldP spid="7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143000"/>
          </a:xfrm>
        </p:spPr>
        <p:txBody>
          <a:bodyPr>
            <a:noAutofit/>
          </a:bodyPr>
          <a:lstStyle/>
          <a:p>
            <a:r>
              <a:rPr lang="en-US" dirty="0" smtClean="0"/>
              <a:t>Three, year-long PD cycles in total</a:t>
            </a:r>
            <a:endParaRPr lang="en-US" dirty="0"/>
          </a:p>
        </p:txBody>
      </p:sp>
      <p:graphicFrame>
        <p:nvGraphicFramePr>
          <p:cNvPr id="6" name="Table 5"/>
          <p:cNvGraphicFramePr>
            <a:graphicFrameLocks noGrp="1"/>
          </p:cNvGraphicFramePr>
          <p:nvPr/>
        </p:nvGraphicFramePr>
        <p:xfrm>
          <a:off x="228600" y="2314062"/>
          <a:ext cx="2171700" cy="685800"/>
        </p:xfrm>
        <a:graphic>
          <a:graphicData uri="http://schemas.openxmlformats.org/drawingml/2006/table">
            <a:tbl>
              <a:tblPr/>
              <a:tblGrid>
                <a:gridCol w="611746"/>
                <a:gridCol w="1559954"/>
              </a:tblGrid>
              <a:tr h="685800">
                <a:tc>
                  <a:txBody>
                    <a:bodyPr/>
                    <a:lstStyle/>
                    <a:p>
                      <a:pPr algn="ctr" fontAlgn="ctr"/>
                      <a:r>
                        <a:rPr lang="en-US" sz="1800" b="0" i="0" u="none" strike="noStrike" dirty="0" smtClean="0">
                          <a:solidFill>
                            <a:srgbClr val="000000"/>
                          </a:solidFill>
                          <a:latin typeface="Calibri"/>
                        </a:rPr>
                        <a:t>Jun-</a:t>
                      </a:r>
                    </a:p>
                    <a:p>
                      <a:pPr algn="ctr" fontAlgn="ctr"/>
                      <a:r>
                        <a:rPr lang="en-US" sz="1800" b="0" i="0" u="none" strike="noStrike" dirty="0" smtClean="0">
                          <a:solidFill>
                            <a:srgbClr val="000000"/>
                          </a:solidFill>
                          <a:latin typeface="Calibri"/>
                        </a:rPr>
                        <a:t>Aug</a:t>
                      </a:r>
                      <a:endParaRPr lang="en-US" sz="1800" b="0" i="0" u="none" strike="noStrike" dirty="0">
                        <a:solidFill>
                          <a:srgbClr val="000000"/>
                        </a:solidFill>
                        <a:latin typeface="Calibri"/>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2013-14</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pSp>
        <p:nvGrpSpPr>
          <p:cNvPr id="92" name="Group 91"/>
          <p:cNvGrpSpPr/>
          <p:nvPr/>
        </p:nvGrpSpPr>
        <p:grpSpPr>
          <a:xfrm>
            <a:off x="238125" y="3152262"/>
            <a:ext cx="2447925" cy="685800"/>
            <a:chOff x="238125" y="3152262"/>
            <a:chExt cx="2447925" cy="685800"/>
          </a:xfrm>
        </p:grpSpPr>
        <p:sp>
          <p:nvSpPr>
            <p:cNvPr id="12" name="Rectangle 11"/>
            <p:cNvSpPr/>
            <p:nvPr/>
          </p:nvSpPr>
          <p:spPr>
            <a:xfrm>
              <a:off x="5730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3" name="Rectangle 12"/>
            <p:cNvSpPr/>
            <p:nvPr/>
          </p:nvSpPr>
          <p:spPr>
            <a:xfrm>
              <a:off x="612648"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4" name="Rectangle 13"/>
            <p:cNvSpPr/>
            <p:nvPr/>
          </p:nvSpPr>
          <p:spPr>
            <a:xfrm>
              <a:off x="6492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5" name="Rectangle 14"/>
            <p:cNvSpPr/>
            <p:nvPr/>
          </p:nvSpPr>
          <p:spPr>
            <a:xfrm>
              <a:off x="688848"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6" name="Rectangle 15"/>
            <p:cNvSpPr/>
            <p:nvPr/>
          </p:nvSpPr>
          <p:spPr>
            <a:xfrm>
              <a:off x="7254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7" name="Rectangle 16"/>
            <p:cNvSpPr/>
            <p:nvPr/>
          </p:nvSpPr>
          <p:spPr>
            <a:xfrm>
              <a:off x="3444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8" name="Rectangle 17"/>
            <p:cNvSpPr/>
            <p:nvPr/>
          </p:nvSpPr>
          <p:spPr>
            <a:xfrm>
              <a:off x="11826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9" name="Rectangle 18"/>
            <p:cNvSpPr/>
            <p:nvPr/>
          </p:nvSpPr>
          <p:spPr>
            <a:xfrm>
              <a:off x="1676400"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0" name="Rectangle 19"/>
            <p:cNvSpPr/>
            <p:nvPr/>
          </p:nvSpPr>
          <p:spPr>
            <a:xfrm>
              <a:off x="21732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7" name="Rectangle 26"/>
            <p:cNvSpPr/>
            <p:nvPr/>
          </p:nvSpPr>
          <p:spPr>
            <a:xfrm>
              <a:off x="2514600"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4" name="Rounded Rectangle 73"/>
            <p:cNvSpPr/>
            <p:nvPr/>
          </p:nvSpPr>
          <p:spPr>
            <a:xfrm>
              <a:off x="238125" y="3152262"/>
              <a:ext cx="244792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grpSp>
        <p:nvGrpSpPr>
          <p:cNvPr id="2" name="Group 118"/>
          <p:cNvGrpSpPr/>
          <p:nvPr/>
        </p:nvGrpSpPr>
        <p:grpSpPr>
          <a:xfrm>
            <a:off x="1328058" y="5943600"/>
            <a:ext cx="6477000" cy="762000"/>
            <a:chOff x="1371600" y="5943600"/>
            <a:chExt cx="6477000" cy="762000"/>
          </a:xfrm>
        </p:grpSpPr>
        <p:sp>
          <p:nvSpPr>
            <p:cNvPr id="87" name="Rectangle 86"/>
            <p:cNvSpPr/>
            <p:nvPr/>
          </p:nvSpPr>
          <p:spPr>
            <a:xfrm>
              <a:off x="1371600" y="5943600"/>
              <a:ext cx="6477000" cy="762000"/>
            </a:xfrm>
            <a:prstGeom prst="rect">
              <a:avLst/>
            </a:prstGeom>
            <a:solidFill>
              <a:schemeClr val="accent2">
                <a:alpha val="3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nvGrpSpPr>
            <p:cNvPr id="3" name="Group 81"/>
            <p:cNvGrpSpPr/>
            <p:nvPr/>
          </p:nvGrpSpPr>
          <p:grpSpPr>
            <a:xfrm>
              <a:off x="4953000" y="6096000"/>
              <a:ext cx="188976" cy="457200"/>
              <a:chOff x="2898648" y="5257800"/>
              <a:chExt cx="188976" cy="457200"/>
            </a:xfrm>
          </p:grpSpPr>
          <p:sp>
            <p:nvSpPr>
              <p:cNvPr id="77" name="Rectangle 76"/>
              <p:cNvSpPr/>
              <p:nvPr/>
            </p:nvSpPr>
            <p:spPr>
              <a:xfrm>
                <a:off x="28986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8" name="Rectangle 77"/>
              <p:cNvSpPr/>
              <p:nvPr/>
            </p:nvSpPr>
            <p:spPr>
              <a:xfrm>
                <a:off x="2938272"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9" name="Rectangle 78"/>
              <p:cNvSpPr/>
              <p:nvPr/>
            </p:nvSpPr>
            <p:spPr>
              <a:xfrm>
                <a:off x="29748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80" name="Rectangle 79"/>
              <p:cNvSpPr/>
              <p:nvPr/>
            </p:nvSpPr>
            <p:spPr>
              <a:xfrm>
                <a:off x="3014472"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81" name="Rectangle 80"/>
              <p:cNvSpPr/>
              <p:nvPr/>
            </p:nvSpPr>
            <p:spPr>
              <a:xfrm>
                <a:off x="30510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sp>
          <p:nvSpPr>
            <p:cNvPr id="83" name="Rectangle 82"/>
            <p:cNvSpPr/>
            <p:nvPr/>
          </p:nvSpPr>
          <p:spPr>
            <a:xfrm>
              <a:off x="2895600" y="60960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84" name="TextBox 83"/>
            <p:cNvSpPr txBox="1"/>
            <p:nvPr/>
          </p:nvSpPr>
          <p:spPr>
            <a:xfrm>
              <a:off x="2971800" y="6172200"/>
              <a:ext cx="1630767" cy="400110"/>
            </a:xfrm>
            <a:prstGeom prst="rect">
              <a:avLst/>
            </a:prstGeom>
            <a:noFill/>
          </p:spPr>
          <p:txBody>
            <a:bodyPr wrap="none" rtlCol="0">
              <a:spAutoFit/>
            </a:bodyPr>
            <a:lstStyle/>
            <a:p>
              <a:pPr defTabSz="914400"/>
              <a:r>
                <a:rPr lang="en-US" sz="2000" b="1" dirty="0" smtClean="0">
                  <a:solidFill>
                    <a:prstClr val="black"/>
                  </a:solidFill>
                  <a:latin typeface="Calibri"/>
                </a:rPr>
                <a:t>=  1 day of PD</a:t>
              </a:r>
              <a:endParaRPr lang="en-US" sz="2000" b="1" dirty="0">
                <a:solidFill>
                  <a:prstClr val="black"/>
                </a:solidFill>
                <a:latin typeface="Calibri"/>
              </a:endParaRPr>
            </a:p>
          </p:txBody>
        </p:sp>
        <p:sp>
          <p:nvSpPr>
            <p:cNvPr id="85" name="TextBox 84"/>
            <p:cNvSpPr txBox="1"/>
            <p:nvPr/>
          </p:nvSpPr>
          <p:spPr>
            <a:xfrm>
              <a:off x="5181600" y="6172200"/>
              <a:ext cx="2447080" cy="400110"/>
            </a:xfrm>
            <a:prstGeom prst="rect">
              <a:avLst/>
            </a:prstGeom>
            <a:noFill/>
          </p:spPr>
          <p:txBody>
            <a:bodyPr wrap="none" rtlCol="0">
              <a:spAutoFit/>
            </a:bodyPr>
            <a:lstStyle/>
            <a:p>
              <a:pPr defTabSz="914400"/>
              <a:r>
                <a:rPr lang="en-US" sz="2000" b="1" dirty="0" smtClean="0">
                  <a:solidFill>
                    <a:prstClr val="black"/>
                  </a:solidFill>
                  <a:latin typeface="Calibri"/>
                </a:rPr>
                <a:t>=  5-day Aug Institute</a:t>
              </a:r>
              <a:endParaRPr lang="en-US" sz="2000" b="1" dirty="0">
                <a:solidFill>
                  <a:prstClr val="black"/>
                </a:solidFill>
                <a:latin typeface="Calibri"/>
              </a:endParaRPr>
            </a:p>
          </p:txBody>
        </p:sp>
        <p:sp>
          <p:nvSpPr>
            <p:cNvPr id="86" name="TextBox 85"/>
            <p:cNvSpPr txBox="1"/>
            <p:nvPr/>
          </p:nvSpPr>
          <p:spPr>
            <a:xfrm>
              <a:off x="1524000" y="6048828"/>
              <a:ext cx="1015599" cy="523220"/>
            </a:xfrm>
            <a:prstGeom prst="rect">
              <a:avLst/>
            </a:prstGeom>
            <a:noFill/>
          </p:spPr>
          <p:txBody>
            <a:bodyPr wrap="none" rtlCol="0">
              <a:spAutoFit/>
            </a:bodyPr>
            <a:lstStyle/>
            <a:p>
              <a:pPr defTabSz="914400"/>
              <a:r>
                <a:rPr lang="en-US" sz="2800" b="1" dirty="0" smtClean="0">
                  <a:solidFill>
                    <a:srgbClr val="C0504D"/>
                  </a:solidFill>
                  <a:latin typeface="Arial" pitchFamily="34" charset="0"/>
                  <a:cs typeface="Arial" pitchFamily="34" charset="0"/>
                </a:rPr>
                <a:t>KEY:</a:t>
              </a:r>
              <a:endParaRPr lang="en-US" sz="2800" b="1" dirty="0">
                <a:solidFill>
                  <a:srgbClr val="C0504D"/>
                </a:solidFill>
                <a:latin typeface="Arial" pitchFamily="34" charset="0"/>
                <a:cs typeface="Arial" pitchFamily="34" charset="0"/>
              </a:endParaRPr>
            </a:p>
          </p:txBody>
        </p:sp>
      </p:grpSp>
      <p:sp>
        <p:nvSpPr>
          <p:cNvPr id="106" name="Rectangle 105"/>
          <p:cNvSpPr/>
          <p:nvPr/>
        </p:nvSpPr>
        <p:spPr>
          <a:xfrm>
            <a:off x="228600" y="2999862"/>
            <a:ext cx="217627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13" name="TextBox 112"/>
          <p:cNvSpPr txBox="1"/>
          <p:nvPr/>
        </p:nvSpPr>
        <p:spPr>
          <a:xfrm>
            <a:off x="914400" y="3838062"/>
            <a:ext cx="1000787" cy="400110"/>
          </a:xfrm>
          <a:prstGeom prst="rect">
            <a:avLst/>
          </a:prstGeom>
          <a:noFill/>
        </p:spPr>
        <p:txBody>
          <a:bodyPr wrap="none" rtlCol="0">
            <a:spAutoFit/>
          </a:bodyPr>
          <a:lstStyle/>
          <a:p>
            <a:pPr defTabSz="914400"/>
            <a:r>
              <a:rPr lang="en-US" sz="2000" b="1" dirty="0" smtClean="0">
                <a:solidFill>
                  <a:srgbClr val="4F81BD"/>
                </a:solidFill>
                <a:latin typeface="Cambria" pitchFamily="18" charset="0"/>
              </a:rPr>
              <a:t>Cycle 1</a:t>
            </a:r>
            <a:endParaRPr lang="en-US" sz="2000" b="1" dirty="0">
              <a:solidFill>
                <a:srgbClr val="4F81BD"/>
              </a:solidFill>
              <a:latin typeface="Cambria" pitchFamily="18" charset="0"/>
            </a:endParaRPr>
          </a:p>
        </p:txBody>
      </p:sp>
    </p:spTree>
    <p:extLst>
      <p:ext uri="{BB962C8B-B14F-4D97-AF65-F5344CB8AC3E}">
        <p14:creationId xmlns:p14="http://schemas.microsoft.com/office/powerpoint/2010/main" val="67989516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143000"/>
          </a:xfrm>
        </p:spPr>
        <p:txBody>
          <a:bodyPr>
            <a:noAutofit/>
          </a:bodyPr>
          <a:lstStyle/>
          <a:p>
            <a:r>
              <a:rPr lang="en-US" dirty="0" smtClean="0"/>
              <a:t>Three, year-long PD cycles in total</a:t>
            </a:r>
            <a:endParaRPr lang="en-US" dirty="0"/>
          </a:p>
        </p:txBody>
      </p:sp>
      <p:graphicFrame>
        <p:nvGraphicFramePr>
          <p:cNvPr id="6" name="Table 5"/>
          <p:cNvGraphicFramePr>
            <a:graphicFrameLocks noGrp="1"/>
          </p:cNvGraphicFramePr>
          <p:nvPr/>
        </p:nvGraphicFramePr>
        <p:xfrm>
          <a:off x="228600" y="2314062"/>
          <a:ext cx="8686800" cy="685800"/>
        </p:xfrm>
        <a:graphic>
          <a:graphicData uri="http://schemas.openxmlformats.org/drawingml/2006/table">
            <a:tbl>
              <a:tblPr/>
              <a:tblGrid>
                <a:gridCol w="611746"/>
                <a:gridCol w="1559954"/>
                <a:gridCol w="625816"/>
                <a:gridCol w="1545884"/>
                <a:gridCol w="611746"/>
                <a:gridCol w="1559954"/>
                <a:gridCol w="611746"/>
                <a:gridCol w="1559954"/>
              </a:tblGrid>
              <a:tr h="685800">
                <a:tc>
                  <a:txBody>
                    <a:bodyPr/>
                    <a:lstStyle/>
                    <a:p>
                      <a:pPr algn="ctr" fontAlgn="ctr"/>
                      <a:r>
                        <a:rPr lang="en-US" sz="1800" b="0" i="0" u="none" strike="noStrike" dirty="0" smtClean="0">
                          <a:solidFill>
                            <a:srgbClr val="000000"/>
                          </a:solidFill>
                          <a:latin typeface="Calibri"/>
                        </a:rPr>
                        <a:t>Jun-</a:t>
                      </a:r>
                    </a:p>
                    <a:p>
                      <a:pPr algn="ctr" fontAlgn="ctr"/>
                      <a:r>
                        <a:rPr lang="en-US" sz="1800" b="0" i="0" u="none" strike="noStrike" dirty="0" smtClean="0">
                          <a:solidFill>
                            <a:srgbClr val="000000"/>
                          </a:solidFill>
                          <a:latin typeface="Calibri"/>
                        </a:rPr>
                        <a:t>Aug</a:t>
                      </a:r>
                      <a:endParaRPr lang="en-US" sz="1800" b="0" i="0" u="none" strike="noStrike" dirty="0">
                        <a:solidFill>
                          <a:srgbClr val="000000"/>
                        </a:solidFill>
                        <a:latin typeface="Calibri"/>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2013-14</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smtClean="0">
                          <a:solidFill>
                            <a:srgbClr val="000000"/>
                          </a:solidFill>
                          <a:latin typeface="+mn-lt"/>
                        </a:rPr>
                        <a:t>Jun-</a:t>
                      </a:r>
                    </a:p>
                    <a:p>
                      <a:pPr algn="ctr" fontAlgn="ctr"/>
                      <a:r>
                        <a:rPr lang="en-US" sz="1800" b="0" i="0" u="none" strike="noStrike" dirty="0" smtClean="0">
                          <a:solidFill>
                            <a:srgbClr val="000000"/>
                          </a:solidFill>
                          <a:latin typeface="+mn-lt"/>
                        </a:rPr>
                        <a:t>Aug</a:t>
                      </a:r>
                      <a:endParaRPr lang="en-US" sz="1800" b="0" i="0" u="none" strike="noStrike" dirty="0">
                        <a:solidFill>
                          <a:srgbClr val="000000"/>
                        </a:solidFill>
                        <a:latin typeface="+mn-lt"/>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2014-15</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smtClean="0">
                          <a:solidFill>
                            <a:srgbClr val="000000"/>
                          </a:solidFill>
                          <a:latin typeface="+mn-lt"/>
                        </a:rPr>
                        <a:t>Jun-</a:t>
                      </a:r>
                    </a:p>
                    <a:p>
                      <a:pPr algn="ctr" fontAlgn="ctr"/>
                      <a:r>
                        <a:rPr lang="en-US" sz="1800" b="0" i="0" u="none" strike="noStrike" dirty="0" smtClean="0">
                          <a:solidFill>
                            <a:srgbClr val="000000"/>
                          </a:solidFill>
                          <a:latin typeface="+mn-lt"/>
                        </a:rPr>
                        <a:t>Aug</a:t>
                      </a:r>
                      <a:endParaRPr lang="en-US" sz="1800" b="0" i="0" u="none" strike="noStrike" dirty="0">
                        <a:solidFill>
                          <a:srgbClr val="000000"/>
                        </a:solidFill>
                        <a:latin typeface="+mn-lt"/>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2015-16</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smtClean="0">
                          <a:solidFill>
                            <a:srgbClr val="000000"/>
                          </a:solidFill>
                          <a:latin typeface="+mn-lt"/>
                        </a:rPr>
                        <a:t>Jun-</a:t>
                      </a:r>
                    </a:p>
                    <a:p>
                      <a:pPr algn="ctr" fontAlgn="ctr"/>
                      <a:r>
                        <a:rPr lang="en-US" sz="1800" b="0" i="0" u="none" strike="noStrike" dirty="0" smtClean="0">
                          <a:solidFill>
                            <a:srgbClr val="000000"/>
                          </a:solidFill>
                          <a:latin typeface="+mn-lt"/>
                        </a:rPr>
                        <a:t>Aug</a:t>
                      </a:r>
                      <a:endParaRPr lang="en-US" sz="1800" b="0" i="0" u="none" strike="noStrike" dirty="0">
                        <a:solidFill>
                          <a:srgbClr val="000000"/>
                        </a:solidFill>
                        <a:latin typeface="+mn-lt"/>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2016-17</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pSp>
        <p:nvGrpSpPr>
          <p:cNvPr id="2" name="Group 91"/>
          <p:cNvGrpSpPr/>
          <p:nvPr/>
        </p:nvGrpSpPr>
        <p:grpSpPr>
          <a:xfrm>
            <a:off x="238125" y="3152262"/>
            <a:ext cx="2447925" cy="685800"/>
            <a:chOff x="238125" y="3152262"/>
            <a:chExt cx="2447925" cy="685800"/>
          </a:xfrm>
        </p:grpSpPr>
        <p:sp>
          <p:nvSpPr>
            <p:cNvPr id="12" name="Rectangle 11"/>
            <p:cNvSpPr/>
            <p:nvPr/>
          </p:nvSpPr>
          <p:spPr>
            <a:xfrm>
              <a:off x="5730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3" name="Rectangle 12"/>
            <p:cNvSpPr/>
            <p:nvPr/>
          </p:nvSpPr>
          <p:spPr>
            <a:xfrm>
              <a:off x="612648"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4" name="Rectangle 13"/>
            <p:cNvSpPr/>
            <p:nvPr/>
          </p:nvSpPr>
          <p:spPr>
            <a:xfrm>
              <a:off x="6492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5" name="Rectangle 14"/>
            <p:cNvSpPr/>
            <p:nvPr/>
          </p:nvSpPr>
          <p:spPr>
            <a:xfrm>
              <a:off x="688848"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6" name="Rectangle 15"/>
            <p:cNvSpPr/>
            <p:nvPr/>
          </p:nvSpPr>
          <p:spPr>
            <a:xfrm>
              <a:off x="7254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7" name="Rectangle 16"/>
            <p:cNvSpPr/>
            <p:nvPr/>
          </p:nvSpPr>
          <p:spPr>
            <a:xfrm>
              <a:off x="3444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8" name="Rectangle 17"/>
            <p:cNvSpPr/>
            <p:nvPr/>
          </p:nvSpPr>
          <p:spPr>
            <a:xfrm>
              <a:off x="11826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9" name="Rectangle 18"/>
            <p:cNvSpPr/>
            <p:nvPr/>
          </p:nvSpPr>
          <p:spPr>
            <a:xfrm>
              <a:off x="1676400"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0" name="Rectangle 19"/>
            <p:cNvSpPr/>
            <p:nvPr/>
          </p:nvSpPr>
          <p:spPr>
            <a:xfrm>
              <a:off x="21732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7" name="Rectangle 26"/>
            <p:cNvSpPr/>
            <p:nvPr/>
          </p:nvSpPr>
          <p:spPr>
            <a:xfrm>
              <a:off x="2514600"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4" name="Rounded Rectangle 73"/>
            <p:cNvSpPr/>
            <p:nvPr/>
          </p:nvSpPr>
          <p:spPr>
            <a:xfrm>
              <a:off x="238125" y="3152262"/>
              <a:ext cx="244792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grpSp>
        <p:nvGrpSpPr>
          <p:cNvPr id="3" name="Group 81"/>
          <p:cNvGrpSpPr/>
          <p:nvPr/>
        </p:nvGrpSpPr>
        <p:grpSpPr>
          <a:xfrm>
            <a:off x="2428875" y="3914262"/>
            <a:ext cx="2447925" cy="685800"/>
            <a:chOff x="2428875" y="3914262"/>
            <a:chExt cx="2447925" cy="685800"/>
          </a:xfrm>
        </p:grpSpPr>
        <p:sp>
          <p:nvSpPr>
            <p:cNvPr id="34" name="Rectangle 33"/>
            <p:cNvSpPr/>
            <p:nvPr/>
          </p:nvSpPr>
          <p:spPr>
            <a:xfrm>
              <a:off x="27462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5" name="Rectangle 34"/>
            <p:cNvSpPr/>
            <p:nvPr/>
          </p:nvSpPr>
          <p:spPr>
            <a:xfrm>
              <a:off x="2785872"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6" name="Rectangle 35"/>
            <p:cNvSpPr/>
            <p:nvPr/>
          </p:nvSpPr>
          <p:spPr>
            <a:xfrm>
              <a:off x="28224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7" name="Rectangle 36"/>
            <p:cNvSpPr/>
            <p:nvPr/>
          </p:nvSpPr>
          <p:spPr>
            <a:xfrm>
              <a:off x="2862072"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8" name="Rectangle 37"/>
            <p:cNvSpPr/>
            <p:nvPr/>
          </p:nvSpPr>
          <p:spPr>
            <a:xfrm>
              <a:off x="28986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9" name="Rectangle 38"/>
            <p:cNvSpPr/>
            <p:nvPr/>
          </p:nvSpPr>
          <p:spPr>
            <a:xfrm>
              <a:off x="25176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0" name="Rectangle 39"/>
            <p:cNvSpPr/>
            <p:nvPr/>
          </p:nvSpPr>
          <p:spPr>
            <a:xfrm>
              <a:off x="33558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1" name="Rectangle 40"/>
            <p:cNvSpPr/>
            <p:nvPr/>
          </p:nvSpPr>
          <p:spPr>
            <a:xfrm>
              <a:off x="3849624"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2" name="Rectangle 41"/>
            <p:cNvSpPr/>
            <p:nvPr/>
          </p:nvSpPr>
          <p:spPr>
            <a:xfrm>
              <a:off x="43464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3" name="Rectangle 42"/>
            <p:cNvSpPr/>
            <p:nvPr/>
          </p:nvSpPr>
          <p:spPr>
            <a:xfrm>
              <a:off x="4687824"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5" name="Rounded Rectangle 74"/>
            <p:cNvSpPr/>
            <p:nvPr/>
          </p:nvSpPr>
          <p:spPr>
            <a:xfrm>
              <a:off x="2428875" y="3914262"/>
              <a:ext cx="244792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grpSp>
        <p:nvGrpSpPr>
          <p:cNvPr id="5" name="Group 87"/>
          <p:cNvGrpSpPr/>
          <p:nvPr/>
        </p:nvGrpSpPr>
        <p:grpSpPr>
          <a:xfrm>
            <a:off x="4600571" y="4676262"/>
            <a:ext cx="2447925" cy="685800"/>
            <a:chOff x="4600571" y="4676262"/>
            <a:chExt cx="2447925" cy="685800"/>
          </a:xfrm>
        </p:grpSpPr>
        <p:sp>
          <p:nvSpPr>
            <p:cNvPr id="64" name="Rectangle 63"/>
            <p:cNvSpPr/>
            <p:nvPr/>
          </p:nvSpPr>
          <p:spPr>
            <a:xfrm>
              <a:off x="49179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5" name="Rectangle 64"/>
            <p:cNvSpPr/>
            <p:nvPr/>
          </p:nvSpPr>
          <p:spPr>
            <a:xfrm>
              <a:off x="4957568"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6" name="Rectangle 65"/>
            <p:cNvSpPr/>
            <p:nvPr/>
          </p:nvSpPr>
          <p:spPr>
            <a:xfrm>
              <a:off x="49941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7" name="Rectangle 66"/>
            <p:cNvSpPr/>
            <p:nvPr/>
          </p:nvSpPr>
          <p:spPr>
            <a:xfrm>
              <a:off x="5033768"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8" name="Rectangle 67"/>
            <p:cNvSpPr/>
            <p:nvPr/>
          </p:nvSpPr>
          <p:spPr>
            <a:xfrm>
              <a:off x="50703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9" name="Rectangle 68"/>
            <p:cNvSpPr/>
            <p:nvPr/>
          </p:nvSpPr>
          <p:spPr>
            <a:xfrm>
              <a:off x="46893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0" name="Rectangle 69"/>
            <p:cNvSpPr/>
            <p:nvPr/>
          </p:nvSpPr>
          <p:spPr>
            <a:xfrm>
              <a:off x="55275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1" name="Rectangle 70"/>
            <p:cNvSpPr/>
            <p:nvPr/>
          </p:nvSpPr>
          <p:spPr>
            <a:xfrm>
              <a:off x="6021320"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2" name="Rectangle 71"/>
            <p:cNvSpPr/>
            <p:nvPr/>
          </p:nvSpPr>
          <p:spPr>
            <a:xfrm>
              <a:off x="65181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3" name="Rectangle 72"/>
            <p:cNvSpPr/>
            <p:nvPr/>
          </p:nvSpPr>
          <p:spPr>
            <a:xfrm>
              <a:off x="6859520"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6" name="Rounded Rectangle 75"/>
            <p:cNvSpPr/>
            <p:nvPr/>
          </p:nvSpPr>
          <p:spPr>
            <a:xfrm>
              <a:off x="4600571" y="4676262"/>
              <a:ext cx="244792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grpSp>
        <p:nvGrpSpPr>
          <p:cNvPr id="7" name="Group 118"/>
          <p:cNvGrpSpPr/>
          <p:nvPr/>
        </p:nvGrpSpPr>
        <p:grpSpPr>
          <a:xfrm>
            <a:off x="1328058" y="5943600"/>
            <a:ext cx="6477000" cy="762000"/>
            <a:chOff x="1371600" y="5943600"/>
            <a:chExt cx="6477000" cy="762000"/>
          </a:xfrm>
        </p:grpSpPr>
        <p:sp>
          <p:nvSpPr>
            <p:cNvPr id="87" name="Rectangle 86"/>
            <p:cNvSpPr/>
            <p:nvPr/>
          </p:nvSpPr>
          <p:spPr>
            <a:xfrm>
              <a:off x="1371600" y="5943600"/>
              <a:ext cx="6477000" cy="762000"/>
            </a:xfrm>
            <a:prstGeom prst="rect">
              <a:avLst/>
            </a:prstGeom>
            <a:solidFill>
              <a:schemeClr val="accent2">
                <a:alpha val="3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nvGrpSpPr>
            <p:cNvPr id="8" name="Group 81"/>
            <p:cNvGrpSpPr/>
            <p:nvPr/>
          </p:nvGrpSpPr>
          <p:grpSpPr>
            <a:xfrm>
              <a:off x="4953000" y="6096000"/>
              <a:ext cx="188976" cy="457200"/>
              <a:chOff x="2898648" y="5257800"/>
              <a:chExt cx="188976" cy="457200"/>
            </a:xfrm>
          </p:grpSpPr>
          <p:sp>
            <p:nvSpPr>
              <p:cNvPr id="77" name="Rectangle 76"/>
              <p:cNvSpPr/>
              <p:nvPr/>
            </p:nvSpPr>
            <p:spPr>
              <a:xfrm>
                <a:off x="28986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8" name="Rectangle 77"/>
              <p:cNvSpPr/>
              <p:nvPr/>
            </p:nvSpPr>
            <p:spPr>
              <a:xfrm>
                <a:off x="2938272"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9" name="Rectangle 78"/>
              <p:cNvSpPr/>
              <p:nvPr/>
            </p:nvSpPr>
            <p:spPr>
              <a:xfrm>
                <a:off x="29748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80" name="Rectangle 79"/>
              <p:cNvSpPr/>
              <p:nvPr/>
            </p:nvSpPr>
            <p:spPr>
              <a:xfrm>
                <a:off x="3014472"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81" name="Rectangle 80"/>
              <p:cNvSpPr/>
              <p:nvPr/>
            </p:nvSpPr>
            <p:spPr>
              <a:xfrm>
                <a:off x="30510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sp>
          <p:nvSpPr>
            <p:cNvPr id="83" name="Rectangle 82"/>
            <p:cNvSpPr/>
            <p:nvPr/>
          </p:nvSpPr>
          <p:spPr>
            <a:xfrm>
              <a:off x="2895600" y="60960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84" name="TextBox 83"/>
            <p:cNvSpPr txBox="1"/>
            <p:nvPr/>
          </p:nvSpPr>
          <p:spPr>
            <a:xfrm>
              <a:off x="2971800" y="6172200"/>
              <a:ext cx="1630767" cy="400110"/>
            </a:xfrm>
            <a:prstGeom prst="rect">
              <a:avLst/>
            </a:prstGeom>
            <a:noFill/>
          </p:spPr>
          <p:txBody>
            <a:bodyPr wrap="none" rtlCol="0">
              <a:spAutoFit/>
            </a:bodyPr>
            <a:lstStyle/>
            <a:p>
              <a:pPr defTabSz="914400"/>
              <a:r>
                <a:rPr lang="en-US" sz="2000" b="1" dirty="0" smtClean="0">
                  <a:solidFill>
                    <a:prstClr val="black"/>
                  </a:solidFill>
                  <a:latin typeface="Calibri"/>
                </a:rPr>
                <a:t>=  1 day of PD</a:t>
              </a:r>
              <a:endParaRPr lang="en-US" sz="2000" b="1" dirty="0">
                <a:solidFill>
                  <a:prstClr val="black"/>
                </a:solidFill>
                <a:latin typeface="Calibri"/>
              </a:endParaRPr>
            </a:p>
          </p:txBody>
        </p:sp>
        <p:sp>
          <p:nvSpPr>
            <p:cNvPr id="85" name="TextBox 84"/>
            <p:cNvSpPr txBox="1"/>
            <p:nvPr/>
          </p:nvSpPr>
          <p:spPr>
            <a:xfrm>
              <a:off x="5181600" y="6172200"/>
              <a:ext cx="2447080" cy="400110"/>
            </a:xfrm>
            <a:prstGeom prst="rect">
              <a:avLst/>
            </a:prstGeom>
            <a:noFill/>
          </p:spPr>
          <p:txBody>
            <a:bodyPr wrap="none" rtlCol="0">
              <a:spAutoFit/>
            </a:bodyPr>
            <a:lstStyle/>
            <a:p>
              <a:pPr defTabSz="914400"/>
              <a:r>
                <a:rPr lang="en-US" sz="2000" b="1" dirty="0" smtClean="0">
                  <a:solidFill>
                    <a:prstClr val="black"/>
                  </a:solidFill>
                  <a:latin typeface="Calibri"/>
                </a:rPr>
                <a:t>=  5-day Aug Institute</a:t>
              </a:r>
              <a:endParaRPr lang="en-US" sz="2000" b="1" dirty="0">
                <a:solidFill>
                  <a:prstClr val="black"/>
                </a:solidFill>
                <a:latin typeface="Calibri"/>
              </a:endParaRPr>
            </a:p>
          </p:txBody>
        </p:sp>
        <p:sp>
          <p:nvSpPr>
            <p:cNvPr id="86" name="TextBox 85"/>
            <p:cNvSpPr txBox="1"/>
            <p:nvPr/>
          </p:nvSpPr>
          <p:spPr>
            <a:xfrm>
              <a:off x="1524000" y="6048828"/>
              <a:ext cx="1015599" cy="523220"/>
            </a:xfrm>
            <a:prstGeom prst="rect">
              <a:avLst/>
            </a:prstGeom>
            <a:noFill/>
          </p:spPr>
          <p:txBody>
            <a:bodyPr wrap="none" rtlCol="0">
              <a:spAutoFit/>
            </a:bodyPr>
            <a:lstStyle/>
            <a:p>
              <a:pPr defTabSz="914400"/>
              <a:r>
                <a:rPr lang="en-US" sz="2800" b="1" dirty="0" smtClean="0">
                  <a:solidFill>
                    <a:srgbClr val="C0504D"/>
                  </a:solidFill>
                  <a:latin typeface="Arial" pitchFamily="34" charset="0"/>
                  <a:cs typeface="Arial" pitchFamily="34" charset="0"/>
                </a:rPr>
                <a:t>KEY:</a:t>
              </a:r>
              <a:endParaRPr lang="en-US" sz="2800" b="1" dirty="0">
                <a:solidFill>
                  <a:srgbClr val="C0504D"/>
                </a:solidFill>
                <a:latin typeface="Arial" pitchFamily="34" charset="0"/>
                <a:cs typeface="Arial" pitchFamily="34" charset="0"/>
              </a:endParaRPr>
            </a:p>
          </p:txBody>
        </p:sp>
      </p:grpSp>
      <p:sp>
        <p:nvSpPr>
          <p:cNvPr id="106" name="Rectangle 105"/>
          <p:cNvSpPr/>
          <p:nvPr/>
        </p:nvSpPr>
        <p:spPr>
          <a:xfrm>
            <a:off x="228600" y="2999862"/>
            <a:ext cx="217627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08" name="Rectangle 107"/>
          <p:cNvSpPr/>
          <p:nvPr/>
        </p:nvSpPr>
        <p:spPr>
          <a:xfrm>
            <a:off x="2405254" y="2999862"/>
            <a:ext cx="217627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09" name="Rectangle 108"/>
          <p:cNvSpPr/>
          <p:nvPr/>
        </p:nvSpPr>
        <p:spPr>
          <a:xfrm>
            <a:off x="4581525" y="2999862"/>
            <a:ext cx="217627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13" name="TextBox 112"/>
          <p:cNvSpPr txBox="1"/>
          <p:nvPr/>
        </p:nvSpPr>
        <p:spPr>
          <a:xfrm>
            <a:off x="914400" y="3838062"/>
            <a:ext cx="1000787" cy="400110"/>
          </a:xfrm>
          <a:prstGeom prst="rect">
            <a:avLst/>
          </a:prstGeom>
          <a:noFill/>
        </p:spPr>
        <p:txBody>
          <a:bodyPr wrap="none" rtlCol="0">
            <a:spAutoFit/>
          </a:bodyPr>
          <a:lstStyle/>
          <a:p>
            <a:pPr defTabSz="914400"/>
            <a:r>
              <a:rPr lang="en-US" sz="2000" b="1" dirty="0" smtClean="0">
                <a:solidFill>
                  <a:srgbClr val="4F81BD"/>
                </a:solidFill>
                <a:latin typeface="Cambria" pitchFamily="18" charset="0"/>
              </a:rPr>
              <a:t>Cycle 1</a:t>
            </a:r>
            <a:endParaRPr lang="en-US" sz="2000" b="1" dirty="0">
              <a:solidFill>
                <a:srgbClr val="4F81BD"/>
              </a:solidFill>
              <a:latin typeface="Cambria" pitchFamily="18" charset="0"/>
            </a:endParaRPr>
          </a:p>
        </p:txBody>
      </p:sp>
      <p:sp>
        <p:nvSpPr>
          <p:cNvPr id="114" name="TextBox 113"/>
          <p:cNvSpPr txBox="1"/>
          <p:nvPr/>
        </p:nvSpPr>
        <p:spPr>
          <a:xfrm>
            <a:off x="3190213" y="4600062"/>
            <a:ext cx="1000787" cy="400110"/>
          </a:xfrm>
          <a:prstGeom prst="rect">
            <a:avLst/>
          </a:prstGeom>
          <a:noFill/>
        </p:spPr>
        <p:txBody>
          <a:bodyPr wrap="none" rtlCol="0">
            <a:spAutoFit/>
          </a:bodyPr>
          <a:lstStyle/>
          <a:p>
            <a:pPr defTabSz="914400"/>
            <a:r>
              <a:rPr lang="en-US" sz="2000" b="1" dirty="0" smtClean="0">
                <a:solidFill>
                  <a:srgbClr val="4F81BD"/>
                </a:solidFill>
                <a:latin typeface="Cambria" pitchFamily="18" charset="0"/>
              </a:rPr>
              <a:t>Cycle 2</a:t>
            </a:r>
            <a:endParaRPr lang="en-US" sz="2000" b="1" dirty="0">
              <a:solidFill>
                <a:srgbClr val="4F81BD"/>
              </a:solidFill>
              <a:latin typeface="Cambria" pitchFamily="18" charset="0"/>
            </a:endParaRPr>
          </a:p>
        </p:txBody>
      </p:sp>
      <p:sp>
        <p:nvSpPr>
          <p:cNvPr id="115" name="TextBox 114"/>
          <p:cNvSpPr txBox="1"/>
          <p:nvPr/>
        </p:nvSpPr>
        <p:spPr>
          <a:xfrm>
            <a:off x="5257800" y="5314890"/>
            <a:ext cx="1000787" cy="400110"/>
          </a:xfrm>
          <a:prstGeom prst="rect">
            <a:avLst/>
          </a:prstGeom>
          <a:noFill/>
        </p:spPr>
        <p:txBody>
          <a:bodyPr wrap="none" rtlCol="0">
            <a:spAutoFit/>
          </a:bodyPr>
          <a:lstStyle/>
          <a:p>
            <a:pPr defTabSz="914400"/>
            <a:r>
              <a:rPr lang="en-US" sz="2000" b="1" dirty="0" smtClean="0">
                <a:solidFill>
                  <a:srgbClr val="4F81BD"/>
                </a:solidFill>
                <a:latin typeface="Cambria" pitchFamily="18" charset="0"/>
              </a:rPr>
              <a:t>Cycle 3</a:t>
            </a:r>
            <a:endParaRPr lang="en-US" sz="2000" b="1" dirty="0">
              <a:solidFill>
                <a:srgbClr val="4F81BD"/>
              </a:solidFill>
              <a:latin typeface="Cambria" pitchFamily="18" charset="0"/>
            </a:endParaRPr>
          </a:p>
        </p:txBody>
      </p:sp>
      <p:sp>
        <p:nvSpPr>
          <p:cNvPr id="118" name="Rectangle 117"/>
          <p:cNvSpPr/>
          <p:nvPr/>
        </p:nvSpPr>
        <p:spPr>
          <a:xfrm>
            <a:off x="6761988" y="2999862"/>
            <a:ext cx="215341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Tree>
    <p:extLst>
      <p:ext uri="{BB962C8B-B14F-4D97-AF65-F5344CB8AC3E}">
        <p14:creationId xmlns:p14="http://schemas.microsoft.com/office/powerpoint/2010/main" val="4107693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5" grpId="0"/>
      <p:bldP spid="1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143000"/>
          </a:xfrm>
        </p:spPr>
        <p:txBody>
          <a:bodyPr>
            <a:noAutofit/>
          </a:bodyPr>
          <a:lstStyle/>
          <a:p>
            <a:r>
              <a:rPr lang="en-US" sz="3200" dirty="0" smtClean="0"/>
              <a:t>Next Generation Science Standards, WA State Implementation Timeline</a:t>
            </a:r>
            <a:endParaRPr lang="en-US" sz="3200" dirty="0"/>
          </a:p>
        </p:txBody>
      </p:sp>
      <p:graphicFrame>
        <p:nvGraphicFramePr>
          <p:cNvPr id="6" name="Table 5"/>
          <p:cNvGraphicFramePr>
            <a:graphicFrameLocks noGrp="1"/>
          </p:cNvGraphicFramePr>
          <p:nvPr/>
        </p:nvGraphicFramePr>
        <p:xfrm>
          <a:off x="228600" y="2314062"/>
          <a:ext cx="8686800" cy="685800"/>
        </p:xfrm>
        <a:graphic>
          <a:graphicData uri="http://schemas.openxmlformats.org/drawingml/2006/table">
            <a:tbl>
              <a:tblPr/>
              <a:tblGrid>
                <a:gridCol w="611746"/>
                <a:gridCol w="1559954"/>
                <a:gridCol w="625816"/>
                <a:gridCol w="1545884"/>
                <a:gridCol w="611746"/>
                <a:gridCol w="1559954"/>
                <a:gridCol w="611746"/>
                <a:gridCol w="1559954"/>
              </a:tblGrid>
              <a:tr h="685800">
                <a:tc>
                  <a:txBody>
                    <a:bodyPr/>
                    <a:lstStyle/>
                    <a:p>
                      <a:pPr algn="ctr" fontAlgn="ctr"/>
                      <a:r>
                        <a:rPr lang="en-US" sz="1800" b="0" i="0" u="none" strike="noStrike" dirty="0" smtClean="0">
                          <a:solidFill>
                            <a:srgbClr val="000000"/>
                          </a:solidFill>
                          <a:latin typeface="Calibri"/>
                        </a:rPr>
                        <a:t>Jun-</a:t>
                      </a:r>
                    </a:p>
                    <a:p>
                      <a:pPr algn="ctr" fontAlgn="ctr"/>
                      <a:r>
                        <a:rPr lang="en-US" sz="1800" b="0" i="0" u="none" strike="noStrike" dirty="0" smtClean="0">
                          <a:solidFill>
                            <a:srgbClr val="000000"/>
                          </a:solidFill>
                          <a:latin typeface="Calibri"/>
                        </a:rPr>
                        <a:t>Aug</a:t>
                      </a:r>
                      <a:endParaRPr lang="en-US" sz="1800" b="0" i="0" u="none" strike="noStrike" dirty="0">
                        <a:solidFill>
                          <a:srgbClr val="000000"/>
                        </a:solidFill>
                        <a:latin typeface="Calibri"/>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2013-14</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smtClean="0">
                          <a:solidFill>
                            <a:srgbClr val="000000"/>
                          </a:solidFill>
                          <a:latin typeface="+mn-lt"/>
                        </a:rPr>
                        <a:t>Jun-</a:t>
                      </a:r>
                    </a:p>
                    <a:p>
                      <a:pPr algn="ctr" fontAlgn="ctr"/>
                      <a:r>
                        <a:rPr lang="en-US" sz="1800" b="0" i="0" u="none" strike="noStrike" dirty="0" smtClean="0">
                          <a:solidFill>
                            <a:srgbClr val="000000"/>
                          </a:solidFill>
                          <a:latin typeface="+mn-lt"/>
                        </a:rPr>
                        <a:t>Aug</a:t>
                      </a:r>
                      <a:endParaRPr lang="en-US" sz="1800" b="0" i="0" u="none" strike="noStrike" dirty="0">
                        <a:solidFill>
                          <a:srgbClr val="000000"/>
                        </a:solidFill>
                        <a:latin typeface="+mn-lt"/>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2014-15</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smtClean="0">
                          <a:solidFill>
                            <a:srgbClr val="000000"/>
                          </a:solidFill>
                          <a:latin typeface="+mn-lt"/>
                        </a:rPr>
                        <a:t>Jun-</a:t>
                      </a:r>
                    </a:p>
                    <a:p>
                      <a:pPr algn="ctr" fontAlgn="ctr"/>
                      <a:r>
                        <a:rPr lang="en-US" sz="1800" b="0" i="0" u="none" strike="noStrike" dirty="0" smtClean="0">
                          <a:solidFill>
                            <a:srgbClr val="000000"/>
                          </a:solidFill>
                          <a:latin typeface="+mn-lt"/>
                        </a:rPr>
                        <a:t>Aug</a:t>
                      </a:r>
                      <a:endParaRPr lang="en-US" sz="1800" b="0" i="0" u="none" strike="noStrike" dirty="0">
                        <a:solidFill>
                          <a:srgbClr val="000000"/>
                        </a:solidFill>
                        <a:latin typeface="+mn-lt"/>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2015-16</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smtClean="0">
                          <a:solidFill>
                            <a:srgbClr val="000000"/>
                          </a:solidFill>
                          <a:latin typeface="+mn-lt"/>
                        </a:rPr>
                        <a:t>Jun-</a:t>
                      </a:r>
                    </a:p>
                    <a:p>
                      <a:pPr algn="ctr" fontAlgn="ctr"/>
                      <a:r>
                        <a:rPr lang="en-US" sz="1800" b="0" i="0" u="none" strike="noStrike" dirty="0" smtClean="0">
                          <a:solidFill>
                            <a:srgbClr val="000000"/>
                          </a:solidFill>
                          <a:latin typeface="+mn-lt"/>
                        </a:rPr>
                        <a:t>Aug</a:t>
                      </a:r>
                      <a:endParaRPr lang="en-US" sz="1800" b="0" i="0" u="none" strike="noStrike" dirty="0">
                        <a:solidFill>
                          <a:srgbClr val="000000"/>
                        </a:solidFill>
                        <a:latin typeface="+mn-lt"/>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2016-17</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12" name="Rectangle 11"/>
          <p:cNvSpPr/>
          <p:nvPr/>
        </p:nvSpPr>
        <p:spPr>
          <a:xfrm>
            <a:off x="5730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3" name="Rectangle 12"/>
          <p:cNvSpPr/>
          <p:nvPr/>
        </p:nvSpPr>
        <p:spPr>
          <a:xfrm>
            <a:off x="612648"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4" name="Rectangle 13"/>
          <p:cNvSpPr/>
          <p:nvPr/>
        </p:nvSpPr>
        <p:spPr>
          <a:xfrm>
            <a:off x="6492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5" name="Rectangle 14"/>
          <p:cNvSpPr/>
          <p:nvPr/>
        </p:nvSpPr>
        <p:spPr>
          <a:xfrm>
            <a:off x="688848"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6" name="Rectangle 15"/>
          <p:cNvSpPr/>
          <p:nvPr/>
        </p:nvSpPr>
        <p:spPr>
          <a:xfrm>
            <a:off x="7254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7" name="Rectangle 16"/>
          <p:cNvSpPr/>
          <p:nvPr/>
        </p:nvSpPr>
        <p:spPr>
          <a:xfrm>
            <a:off x="3444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8" name="Rectangle 17"/>
          <p:cNvSpPr/>
          <p:nvPr/>
        </p:nvSpPr>
        <p:spPr>
          <a:xfrm>
            <a:off x="11826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9" name="Rectangle 18"/>
          <p:cNvSpPr/>
          <p:nvPr/>
        </p:nvSpPr>
        <p:spPr>
          <a:xfrm>
            <a:off x="1676400"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0" name="Rectangle 19"/>
          <p:cNvSpPr/>
          <p:nvPr/>
        </p:nvSpPr>
        <p:spPr>
          <a:xfrm>
            <a:off x="21732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7" name="Rectangle 26"/>
          <p:cNvSpPr/>
          <p:nvPr/>
        </p:nvSpPr>
        <p:spPr>
          <a:xfrm>
            <a:off x="2514600"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4" name="Rectangle 33"/>
          <p:cNvSpPr/>
          <p:nvPr/>
        </p:nvSpPr>
        <p:spPr>
          <a:xfrm>
            <a:off x="27462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5" name="Rectangle 34"/>
          <p:cNvSpPr/>
          <p:nvPr/>
        </p:nvSpPr>
        <p:spPr>
          <a:xfrm>
            <a:off x="2785872"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6" name="Rectangle 35"/>
          <p:cNvSpPr/>
          <p:nvPr/>
        </p:nvSpPr>
        <p:spPr>
          <a:xfrm>
            <a:off x="28224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7" name="Rectangle 36"/>
          <p:cNvSpPr/>
          <p:nvPr/>
        </p:nvSpPr>
        <p:spPr>
          <a:xfrm>
            <a:off x="2862072"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8" name="Rectangle 37"/>
          <p:cNvSpPr/>
          <p:nvPr/>
        </p:nvSpPr>
        <p:spPr>
          <a:xfrm>
            <a:off x="28986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9" name="Rectangle 38"/>
          <p:cNvSpPr/>
          <p:nvPr/>
        </p:nvSpPr>
        <p:spPr>
          <a:xfrm>
            <a:off x="25176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0" name="Rectangle 39"/>
          <p:cNvSpPr/>
          <p:nvPr/>
        </p:nvSpPr>
        <p:spPr>
          <a:xfrm>
            <a:off x="33558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1" name="Rectangle 40"/>
          <p:cNvSpPr/>
          <p:nvPr/>
        </p:nvSpPr>
        <p:spPr>
          <a:xfrm>
            <a:off x="3849624"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2" name="Rectangle 41"/>
          <p:cNvSpPr/>
          <p:nvPr/>
        </p:nvSpPr>
        <p:spPr>
          <a:xfrm>
            <a:off x="43464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3" name="Rectangle 42"/>
          <p:cNvSpPr/>
          <p:nvPr/>
        </p:nvSpPr>
        <p:spPr>
          <a:xfrm>
            <a:off x="4687824"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4" name="Rectangle 63"/>
          <p:cNvSpPr/>
          <p:nvPr/>
        </p:nvSpPr>
        <p:spPr>
          <a:xfrm>
            <a:off x="49179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5" name="Rectangle 64"/>
          <p:cNvSpPr/>
          <p:nvPr/>
        </p:nvSpPr>
        <p:spPr>
          <a:xfrm>
            <a:off x="4957568"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6" name="Rectangle 65"/>
          <p:cNvSpPr/>
          <p:nvPr/>
        </p:nvSpPr>
        <p:spPr>
          <a:xfrm>
            <a:off x="49941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7" name="Rectangle 66"/>
          <p:cNvSpPr/>
          <p:nvPr/>
        </p:nvSpPr>
        <p:spPr>
          <a:xfrm>
            <a:off x="5033768"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8" name="Rectangle 67"/>
          <p:cNvSpPr/>
          <p:nvPr/>
        </p:nvSpPr>
        <p:spPr>
          <a:xfrm>
            <a:off x="50703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9" name="Rectangle 68"/>
          <p:cNvSpPr/>
          <p:nvPr/>
        </p:nvSpPr>
        <p:spPr>
          <a:xfrm>
            <a:off x="46893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0" name="Rectangle 69"/>
          <p:cNvSpPr/>
          <p:nvPr/>
        </p:nvSpPr>
        <p:spPr>
          <a:xfrm>
            <a:off x="55275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1" name="Rectangle 70"/>
          <p:cNvSpPr/>
          <p:nvPr/>
        </p:nvSpPr>
        <p:spPr>
          <a:xfrm>
            <a:off x="6021320"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2" name="Rectangle 71"/>
          <p:cNvSpPr/>
          <p:nvPr/>
        </p:nvSpPr>
        <p:spPr>
          <a:xfrm>
            <a:off x="65181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3" name="Rectangle 72"/>
          <p:cNvSpPr/>
          <p:nvPr/>
        </p:nvSpPr>
        <p:spPr>
          <a:xfrm>
            <a:off x="6859520"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4" name="Rounded Rectangle 73"/>
          <p:cNvSpPr/>
          <p:nvPr/>
        </p:nvSpPr>
        <p:spPr>
          <a:xfrm>
            <a:off x="238125" y="3152262"/>
            <a:ext cx="244792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5" name="Rounded Rectangle 74"/>
          <p:cNvSpPr/>
          <p:nvPr/>
        </p:nvSpPr>
        <p:spPr>
          <a:xfrm>
            <a:off x="2428875" y="3914262"/>
            <a:ext cx="244792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6" name="Rounded Rectangle 75"/>
          <p:cNvSpPr/>
          <p:nvPr/>
        </p:nvSpPr>
        <p:spPr>
          <a:xfrm>
            <a:off x="4600571" y="4676262"/>
            <a:ext cx="244792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89" name="TextBox 88"/>
          <p:cNvSpPr txBox="1"/>
          <p:nvPr/>
        </p:nvSpPr>
        <p:spPr>
          <a:xfrm>
            <a:off x="301097" y="1247262"/>
            <a:ext cx="1299103" cy="923326"/>
          </a:xfrm>
          <a:prstGeom prst="rect">
            <a:avLst/>
          </a:prstGeom>
          <a:noFill/>
          <a:ln>
            <a:solidFill>
              <a:srgbClr val="00B050"/>
            </a:solidFill>
          </a:ln>
        </p:spPr>
        <p:txBody>
          <a:bodyPr wrap="square" lIns="91435" tIns="45718" rIns="91435" bIns="45718" rtlCol="0">
            <a:spAutoFit/>
          </a:bodyPr>
          <a:lstStyle/>
          <a:p>
            <a:pPr algn="ctr" defTabSz="914400"/>
            <a:r>
              <a:rPr lang="en-US" sz="2000" b="1" i="1" dirty="0" smtClean="0">
                <a:solidFill>
                  <a:srgbClr val="00B050"/>
                </a:solidFill>
                <a:latin typeface="Calibri"/>
              </a:rPr>
              <a:t>NGSS</a:t>
            </a:r>
            <a:r>
              <a:rPr lang="en-US" sz="2000" b="1" dirty="0" smtClean="0">
                <a:solidFill>
                  <a:srgbClr val="00B050"/>
                </a:solidFill>
                <a:latin typeface="Calibri"/>
              </a:rPr>
              <a:t> Adoption</a:t>
            </a:r>
          </a:p>
          <a:p>
            <a:pPr algn="ctr" defTabSz="914400"/>
            <a:r>
              <a:rPr lang="en-US" sz="1400" b="1" dirty="0" smtClean="0">
                <a:solidFill>
                  <a:srgbClr val="00B050"/>
                </a:solidFill>
                <a:latin typeface="Calibri"/>
              </a:rPr>
              <a:t>(expected)</a:t>
            </a:r>
            <a:endParaRPr lang="en-US" sz="1400" b="1" dirty="0">
              <a:solidFill>
                <a:srgbClr val="00B050"/>
              </a:solidFill>
              <a:latin typeface="Calibri"/>
            </a:endParaRPr>
          </a:p>
        </p:txBody>
      </p:sp>
      <p:sp>
        <p:nvSpPr>
          <p:cNvPr id="90" name="Oval 89"/>
          <p:cNvSpPr>
            <a:spLocks noChangeAspect="1"/>
          </p:cNvSpPr>
          <p:nvPr/>
        </p:nvSpPr>
        <p:spPr>
          <a:xfrm>
            <a:off x="994296" y="2375851"/>
            <a:ext cx="182880" cy="18288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defTabSz="914400"/>
            <a:endParaRPr lang="en-US">
              <a:solidFill>
                <a:prstClr val="white"/>
              </a:solidFill>
              <a:latin typeface="Calibri"/>
            </a:endParaRPr>
          </a:p>
        </p:txBody>
      </p:sp>
      <p:cxnSp>
        <p:nvCxnSpPr>
          <p:cNvPr id="91" name="Straight Connector 90"/>
          <p:cNvCxnSpPr>
            <a:stCxn id="89" idx="2"/>
            <a:endCxn id="90" idx="0"/>
          </p:cNvCxnSpPr>
          <p:nvPr/>
        </p:nvCxnSpPr>
        <p:spPr>
          <a:xfrm>
            <a:off x="950649" y="2170588"/>
            <a:ext cx="135087" cy="205263"/>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7239000" y="1238336"/>
            <a:ext cx="1594833" cy="923326"/>
          </a:xfrm>
          <a:prstGeom prst="rect">
            <a:avLst/>
          </a:prstGeom>
          <a:noFill/>
          <a:ln>
            <a:solidFill>
              <a:srgbClr val="00B050"/>
            </a:solidFill>
          </a:ln>
        </p:spPr>
        <p:txBody>
          <a:bodyPr wrap="square" lIns="91435" tIns="45718" rIns="91435" bIns="45718" rtlCol="0">
            <a:spAutoFit/>
          </a:bodyPr>
          <a:lstStyle/>
          <a:p>
            <a:pPr algn="ctr" defTabSz="914400"/>
            <a:r>
              <a:rPr lang="en-US" sz="2000" b="1" dirty="0">
                <a:solidFill>
                  <a:srgbClr val="00B050"/>
                </a:solidFill>
                <a:latin typeface="Calibri"/>
              </a:rPr>
              <a:t>ASSESSMENT</a:t>
            </a:r>
          </a:p>
          <a:p>
            <a:pPr algn="ctr" defTabSz="914400"/>
            <a:r>
              <a:rPr lang="en-US" sz="2000" b="1" dirty="0">
                <a:solidFill>
                  <a:srgbClr val="00B050"/>
                </a:solidFill>
                <a:latin typeface="Calibri"/>
              </a:rPr>
              <a:t>WA STATE</a:t>
            </a:r>
          </a:p>
          <a:p>
            <a:pPr algn="ctr" defTabSz="914400"/>
            <a:r>
              <a:rPr lang="en-US" sz="1400" b="1" dirty="0">
                <a:solidFill>
                  <a:srgbClr val="00B050"/>
                </a:solidFill>
                <a:latin typeface="Calibri"/>
              </a:rPr>
              <a:t>(possible)</a:t>
            </a:r>
          </a:p>
        </p:txBody>
      </p:sp>
      <p:sp>
        <p:nvSpPr>
          <p:cNvPr id="95" name="Oval 94"/>
          <p:cNvSpPr>
            <a:spLocks noChangeAspect="1"/>
          </p:cNvSpPr>
          <p:nvPr/>
        </p:nvSpPr>
        <p:spPr>
          <a:xfrm>
            <a:off x="8686799" y="2399192"/>
            <a:ext cx="182880" cy="18288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defTabSz="914400"/>
            <a:endParaRPr lang="en-US">
              <a:solidFill>
                <a:prstClr val="white"/>
              </a:solidFill>
              <a:latin typeface="Calibri"/>
            </a:endParaRPr>
          </a:p>
        </p:txBody>
      </p:sp>
      <p:cxnSp>
        <p:nvCxnSpPr>
          <p:cNvPr id="96" name="Straight Connector 95"/>
          <p:cNvCxnSpPr>
            <a:stCxn id="94" idx="2"/>
            <a:endCxn id="95" idx="1"/>
          </p:cNvCxnSpPr>
          <p:nvPr/>
        </p:nvCxnSpPr>
        <p:spPr>
          <a:xfrm>
            <a:off x="8036417" y="2161662"/>
            <a:ext cx="677164" cy="264312"/>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5791200" y="1475862"/>
            <a:ext cx="1187816" cy="584771"/>
          </a:xfrm>
          <a:prstGeom prst="rect">
            <a:avLst/>
          </a:prstGeom>
          <a:noFill/>
        </p:spPr>
        <p:txBody>
          <a:bodyPr wrap="square" lIns="91435" tIns="45718" rIns="91435" bIns="45718" rtlCol="0">
            <a:spAutoFit/>
          </a:bodyPr>
          <a:lstStyle/>
          <a:p>
            <a:pPr algn="ctr" defTabSz="914400"/>
            <a:r>
              <a:rPr lang="en-US" sz="1600" b="1" dirty="0">
                <a:solidFill>
                  <a:srgbClr val="00B050"/>
                </a:solidFill>
                <a:latin typeface="Calibri"/>
              </a:rPr>
              <a:t>Pilot</a:t>
            </a:r>
          </a:p>
          <a:p>
            <a:pPr algn="ctr" defTabSz="914400"/>
            <a:r>
              <a:rPr lang="en-US" sz="1600" b="1" dirty="0">
                <a:solidFill>
                  <a:srgbClr val="00B050"/>
                </a:solidFill>
                <a:latin typeface="Calibri"/>
              </a:rPr>
              <a:t>Assessment</a:t>
            </a:r>
          </a:p>
        </p:txBody>
      </p:sp>
      <p:sp>
        <p:nvSpPr>
          <p:cNvPr id="101" name="Oval 100"/>
          <p:cNvSpPr>
            <a:spLocks noChangeAspect="1"/>
          </p:cNvSpPr>
          <p:nvPr/>
        </p:nvSpPr>
        <p:spPr>
          <a:xfrm>
            <a:off x="6480919" y="2390262"/>
            <a:ext cx="182880" cy="18288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defTabSz="914400"/>
            <a:endParaRPr lang="en-US">
              <a:solidFill>
                <a:prstClr val="white"/>
              </a:solidFill>
              <a:latin typeface="Calibri"/>
            </a:endParaRPr>
          </a:p>
        </p:txBody>
      </p:sp>
      <p:cxnSp>
        <p:nvCxnSpPr>
          <p:cNvPr id="102" name="Straight Connector 101"/>
          <p:cNvCxnSpPr>
            <a:stCxn id="100" idx="2"/>
            <a:endCxn id="101" idx="0"/>
          </p:cNvCxnSpPr>
          <p:nvPr/>
        </p:nvCxnSpPr>
        <p:spPr>
          <a:xfrm>
            <a:off x="6385108" y="2060633"/>
            <a:ext cx="187251" cy="329629"/>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106" name="Rectangle 105"/>
          <p:cNvSpPr/>
          <p:nvPr/>
        </p:nvSpPr>
        <p:spPr>
          <a:xfrm>
            <a:off x="228600" y="2999862"/>
            <a:ext cx="217627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08" name="Rectangle 107"/>
          <p:cNvSpPr/>
          <p:nvPr/>
        </p:nvSpPr>
        <p:spPr>
          <a:xfrm>
            <a:off x="2405254" y="2999862"/>
            <a:ext cx="217627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09" name="Rectangle 108"/>
          <p:cNvSpPr/>
          <p:nvPr/>
        </p:nvSpPr>
        <p:spPr>
          <a:xfrm>
            <a:off x="4581525" y="2999862"/>
            <a:ext cx="217627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13" name="TextBox 112"/>
          <p:cNvSpPr txBox="1"/>
          <p:nvPr/>
        </p:nvSpPr>
        <p:spPr>
          <a:xfrm>
            <a:off x="914400" y="3838062"/>
            <a:ext cx="1000787" cy="400110"/>
          </a:xfrm>
          <a:prstGeom prst="rect">
            <a:avLst/>
          </a:prstGeom>
          <a:noFill/>
        </p:spPr>
        <p:txBody>
          <a:bodyPr wrap="none" rtlCol="0">
            <a:spAutoFit/>
          </a:bodyPr>
          <a:lstStyle/>
          <a:p>
            <a:pPr defTabSz="914400"/>
            <a:r>
              <a:rPr lang="en-US" sz="2000" b="1" dirty="0" smtClean="0">
                <a:solidFill>
                  <a:srgbClr val="4F81BD"/>
                </a:solidFill>
                <a:latin typeface="Cambria" pitchFamily="18" charset="0"/>
              </a:rPr>
              <a:t>Cycle 1</a:t>
            </a:r>
            <a:endParaRPr lang="en-US" sz="2000" b="1" dirty="0">
              <a:solidFill>
                <a:srgbClr val="4F81BD"/>
              </a:solidFill>
              <a:latin typeface="Cambria" pitchFamily="18" charset="0"/>
            </a:endParaRPr>
          </a:p>
        </p:txBody>
      </p:sp>
      <p:sp>
        <p:nvSpPr>
          <p:cNvPr id="114" name="TextBox 113"/>
          <p:cNvSpPr txBox="1"/>
          <p:nvPr/>
        </p:nvSpPr>
        <p:spPr>
          <a:xfrm>
            <a:off x="3190213" y="4600062"/>
            <a:ext cx="1000787" cy="400110"/>
          </a:xfrm>
          <a:prstGeom prst="rect">
            <a:avLst/>
          </a:prstGeom>
          <a:noFill/>
        </p:spPr>
        <p:txBody>
          <a:bodyPr wrap="none" rtlCol="0">
            <a:spAutoFit/>
          </a:bodyPr>
          <a:lstStyle/>
          <a:p>
            <a:pPr defTabSz="914400"/>
            <a:r>
              <a:rPr lang="en-US" sz="2000" b="1" dirty="0" smtClean="0">
                <a:solidFill>
                  <a:srgbClr val="4F81BD"/>
                </a:solidFill>
                <a:latin typeface="Cambria" pitchFamily="18" charset="0"/>
              </a:rPr>
              <a:t>Cycle 2</a:t>
            </a:r>
            <a:endParaRPr lang="en-US" sz="2000" b="1" dirty="0">
              <a:solidFill>
                <a:srgbClr val="4F81BD"/>
              </a:solidFill>
              <a:latin typeface="Cambria" pitchFamily="18" charset="0"/>
            </a:endParaRPr>
          </a:p>
        </p:txBody>
      </p:sp>
      <p:sp>
        <p:nvSpPr>
          <p:cNvPr id="115" name="TextBox 114"/>
          <p:cNvSpPr txBox="1"/>
          <p:nvPr/>
        </p:nvSpPr>
        <p:spPr>
          <a:xfrm>
            <a:off x="5257800" y="5314890"/>
            <a:ext cx="1000787" cy="400110"/>
          </a:xfrm>
          <a:prstGeom prst="rect">
            <a:avLst/>
          </a:prstGeom>
          <a:noFill/>
        </p:spPr>
        <p:txBody>
          <a:bodyPr wrap="none" rtlCol="0">
            <a:spAutoFit/>
          </a:bodyPr>
          <a:lstStyle/>
          <a:p>
            <a:pPr defTabSz="914400"/>
            <a:r>
              <a:rPr lang="en-US" sz="2000" b="1" dirty="0" smtClean="0">
                <a:solidFill>
                  <a:srgbClr val="4F81BD"/>
                </a:solidFill>
                <a:latin typeface="Cambria" pitchFamily="18" charset="0"/>
              </a:rPr>
              <a:t>Cycle 3</a:t>
            </a:r>
            <a:endParaRPr lang="en-US" sz="2000" b="1" dirty="0">
              <a:solidFill>
                <a:srgbClr val="4F81BD"/>
              </a:solidFill>
              <a:latin typeface="Cambria" pitchFamily="18" charset="0"/>
            </a:endParaRPr>
          </a:p>
        </p:txBody>
      </p:sp>
      <p:sp>
        <p:nvSpPr>
          <p:cNvPr id="118" name="Rectangle 117"/>
          <p:cNvSpPr/>
          <p:nvPr/>
        </p:nvSpPr>
        <p:spPr>
          <a:xfrm>
            <a:off x="6761988" y="2999862"/>
            <a:ext cx="215341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Tree>
    <p:extLst>
      <p:ext uri="{BB962C8B-B14F-4D97-AF65-F5344CB8AC3E}">
        <p14:creationId xmlns:p14="http://schemas.microsoft.com/office/powerpoint/2010/main" val="21706328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P spid="100" grpId="0"/>
      <p:bldP spid="10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Major state and district policies</a:t>
            </a:r>
            <a:endParaRPr lang="en-US" dirty="0"/>
          </a:p>
        </p:txBody>
      </p:sp>
      <p:pic>
        <p:nvPicPr>
          <p:cNvPr id="12290" name="Picture 2" descr="http://www.washingtonpost.com/blogs/answer-sheet/files/2013/04/common-core1.png"/>
          <p:cNvPicPr>
            <a:picLocks noChangeAspect="1" noChangeArrowheads="1"/>
          </p:cNvPicPr>
          <p:nvPr/>
        </p:nvPicPr>
        <p:blipFill>
          <a:blip r:embed="rId3" cstate="print"/>
          <a:srcRect/>
          <a:stretch>
            <a:fillRect/>
          </a:stretch>
        </p:blipFill>
        <p:spPr bwMode="auto">
          <a:xfrm>
            <a:off x="6248400" y="2032337"/>
            <a:ext cx="2779183" cy="990600"/>
          </a:xfrm>
          <a:prstGeom prst="rect">
            <a:avLst/>
          </a:prstGeom>
          <a:noFill/>
          <a:ln>
            <a:solidFill>
              <a:srgbClr val="FF0000"/>
            </a:solidFill>
          </a:ln>
        </p:spPr>
      </p:pic>
      <p:pic>
        <p:nvPicPr>
          <p:cNvPr id="12292" name="Picture 4" descr="http://img.docstoccdn.com/thumb/orig/119133899.png"/>
          <p:cNvPicPr>
            <a:picLocks noChangeAspect="1" noChangeArrowheads="1"/>
          </p:cNvPicPr>
          <p:nvPr/>
        </p:nvPicPr>
        <p:blipFill>
          <a:blip r:embed="rId4" cstate="print"/>
          <a:srcRect l="5390" t="7692" r="4979" b="11538"/>
          <a:stretch>
            <a:fillRect/>
          </a:stretch>
        </p:blipFill>
        <p:spPr bwMode="auto">
          <a:xfrm>
            <a:off x="2590800" y="5029200"/>
            <a:ext cx="1371600" cy="1600200"/>
          </a:xfrm>
          <a:prstGeom prst="rect">
            <a:avLst/>
          </a:prstGeom>
          <a:noFill/>
        </p:spPr>
      </p:pic>
      <p:sp>
        <p:nvSpPr>
          <p:cNvPr id="6" name="TextBox 5"/>
          <p:cNvSpPr txBox="1"/>
          <p:nvPr/>
        </p:nvSpPr>
        <p:spPr>
          <a:xfrm>
            <a:off x="6096000" y="1498937"/>
            <a:ext cx="3065134" cy="523220"/>
          </a:xfrm>
          <a:prstGeom prst="rect">
            <a:avLst/>
          </a:prstGeom>
          <a:noFill/>
        </p:spPr>
        <p:txBody>
          <a:bodyPr wrap="none" rtlCol="0">
            <a:spAutoFit/>
          </a:bodyPr>
          <a:lstStyle/>
          <a:p>
            <a:pPr defTabSz="914400"/>
            <a:r>
              <a:rPr lang="en-US" sz="2800" b="1" dirty="0" smtClean="0">
                <a:solidFill>
                  <a:prstClr val="black"/>
                </a:solidFill>
                <a:latin typeface="Calibri"/>
              </a:rPr>
              <a:t>CCSS Math and ELA</a:t>
            </a:r>
            <a:endParaRPr lang="en-US" sz="2800" b="1" dirty="0">
              <a:solidFill>
                <a:prstClr val="black"/>
              </a:solidFill>
              <a:latin typeface="Calibri"/>
            </a:endParaRPr>
          </a:p>
        </p:txBody>
      </p:sp>
      <p:sp>
        <p:nvSpPr>
          <p:cNvPr id="7" name="TextBox 6"/>
          <p:cNvSpPr txBox="1"/>
          <p:nvPr/>
        </p:nvSpPr>
        <p:spPr>
          <a:xfrm>
            <a:off x="152400" y="1501914"/>
            <a:ext cx="2819400" cy="954107"/>
          </a:xfrm>
          <a:prstGeom prst="rect">
            <a:avLst/>
          </a:prstGeom>
          <a:noFill/>
        </p:spPr>
        <p:txBody>
          <a:bodyPr wrap="square" rtlCol="0">
            <a:spAutoFit/>
          </a:bodyPr>
          <a:lstStyle/>
          <a:p>
            <a:pPr defTabSz="914400"/>
            <a:r>
              <a:rPr lang="en-US" sz="2800" b="1" dirty="0" smtClean="0">
                <a:solidFill>
                  <a:prstClr val="black"/>
                </a:solidFill>
                <a:latin typeface="Calibri"/>
              </a:rPr>
              <a:t>WA State Science Standards</a:t>
            </a:r>
            <a:endParaRPr lang="en-US" sz="2800" b="1" dirty="0">
              <a:solidFill>
                <a:prstClr val="black"/>
              </a:solidFill>
              <a:latin typeface="Calibri"/>
            </a:endParaRPr>
          </a:p>
        </p:txBody>
      </p:sp>
      <p:sp>
        <p:nvSpPr>
          <p:cNvPr id="8" name="TextBox 7"/>
          <p:cNvSpPr txBox="1"/>
          <p:nvPr/>
        </p:nvSpPr>
        <p:spPr>
          <a:xfrm>
            <a:off x="4014429" y="4876800"/>
            <a:ext cx="2971800" cy="954107"/>
          </a:xfrm>
          <a:prstGeom prst="rect">
            <a:avLst/>
          </a:prstGeom>
          <a:noFill/>
        </p:spPr>
        <p:txBody>
          <a:bodyPr wrap="square" rtlCol="0">
            <a:spAutoFit/>
          </a:bodyPr>
          <a:lstStyle/>
          <a:p>
            <a:pPr defTabSz="914400"/>
            <a:r>
              <a:rPr lang="en-US" sz="2800" b="1" dirty="0" smtClean="0">
                <a:solidFill>
                  <a:prstClr val="black"/>
                </a:solidFill>
                <a:latin typeface="Calibri"/>
              </a:rPr>
              <a:t>Teacher/Principal Evaluation</a:t>
            </a:r>
            <a:endParaRPr lang="en-US" sz="2800" b="1" dirty="0">
              <a:solidFill>
                <a:prstClr val="black"/>
              </a:solidFill>
              <a:latin typeface="Calibri"/>
            </a:endParaRPr>
          </a:p>
        </p:txBody>
      </p:sp>
      <p:sp>
        <p:nvSpPr>
          <p:cNvPr id="9" name="TextBox 8"/>
          <p:cNvSpPr txBox="1"/>
          <p:nvPr/>
        </p:nvSpPr>
        <p:spPr>
          <a:xfrm>
            <a:off x="6477000" y="3124200"/>
            <a:ext cx="2514600" cy="1015663"/>
          </a:xfrm>
          <a:prstGeom prst="rect">
            <a:avLst/>
          </a:prstGeom>
          <a:noFill/>
        </p:spPr>
        <p:txBody>
          <a:bodyPr wrap="square" rtlCol="0">
            <a:spAutoFit/>
          </a:bodyPr>
          <a:lstStyle/>
          <a:p>
            <a:pPr defTabSz="914400"/>
            <a:r>
              <a:rPr lang="en-US" sz="2000" i="1" dirty="0" smtClean="0">
                <a:solidFill>
                  <a:prstClr val="black"/>
                </a:solidFill>
                <a:latin typeface="Calibri"/>
              </a:rPr>
              <a:t>“fully implemented” with “new assessment system” in 2014-15</a:t>
            </a:r>
            <a:endParaRPr lang="en-US" sz="2000" dirty="0">
              <a:solidFill>
                <a:prstClr val="black"/>
              </a:solidFill>
              <a:latin typeface="Calibri"/>
            </a:endParaRPr>
          </a:p>
        </p:txBody>
      </p:sp>
      <p:sp>
        <p:nvSpPr>
          <p:cNvPr id="11" name="TextBox 10"/>
          <p:cNvSpPr txBox="1"/>
          <p:nvPr/>
        </p:nvSpPr>
        <p:spPr>
          <a:xfrm>
            <a:off x="4014429" y="5867400"/>
            <a:ext cx="3048000" cy="707886"/>
          </a:xfrm>
          <a:prstGeom prst="rect">
            <a:avLst/>
          </a:prstGeom>
          <a:noFill/>
        </p:spPr>
        <p:txBody>
          <a:bodyPr wrap="square" rtlCol="0">
            <a:spAutoFit/>
          </a:bodyPr>
          <a:lstStyle/>
          <a:p>
            <a:pPr defTabSz="914400"/>
            <a:r>
              <a:rPr lang="en-US" sz="2000" i="1" dirty="0" smtClean="0">
                <a:solidFill>
                  <a:prstClr val="black"/>
                </a:solidFill>
                <a:latin typeface="Calibri"/>
              </a:rPr>
              <a:t>Statewide implementation 2013-14</a:t>
            </a:r>
            <a:endParaRPr lang="en-US" sz="2000" dirty="0">
              <a:solidFill>
                <a:prstClr val="black"/>
              </a:solidFill>
              <a:latin typeface="Calibri"/>
            </a:endParaRPr>
          </a:p>
        </p:txBody>
      </p:sp>
      <p:pic>
        <p:nvPicPr>
          <p:cNvPr id="12294" name="Picture 6" descr="http://www.k12.wa.us/science/images/scienceimage.gif"/>
          <p:cNvPicPr>
            <a:picLocks noChangeAspect="1" noChangeArrowheads="1"/>
          </p:cNvPicPr>
          <p:nvPr/>
        </p:nvPicPr>
        <p:blipFill>
          <a:blip r:embed="rId5" cstate="print"/>
          <a:srcRect/>
          <a:stretch>
            <a:fillRect/>
          </a:stretch>
        </p:blipFill>
        <p:spPr bwMode="auto">
          <a:xfrm>
            <a:off x="381000" y="2416314"/>
            <a:ext cx="1981200" cy="1545772"/>
          </a:xfrm>
          <a:prstGeom prst="rect">
            <a:avLst/>
          </a:prstGeom>
          <a:noFill/>
        </p:spPr>
      </p:pic>
      <p:sp>
        <p:nvSpPr>
          <p:cNvPr id="10" name="TextBox 9"/>
          <p:cNvSpPr txBox="1"/>
          <p:nvPr/>
        </p:nvSpPr>
        <p:spPr>
          <a:xfrm>
            <a:off x="381000" y="3864114"/>
            <a:ext cx="2438400" cy="707886"/>
          </a:xfrm>
          <a:prstGeom prst="rect">
            <a:avLst/>
          </a:prstGeom>
          <a:noFill/>
        </p:spPr>
        <p:txBody>
          <a:bodyPr wrap="square" rtlCol="0">
            <a:spAutoFit/>
          </a:bodyPr>
          <a:lstStyle/>
          <a:p>
            <a:pPr defTabSz="914400"/>
            <a:r>
              <a:rPr lang="en-US" sz="2000" i="1" dirty="0" smtClean="0">
                <a:solidFill>
                  <a:prstClr val="black"/>
                </a:solidFill>
                <a:latin typeface="Calibri"/>
              </a:rPr>
              <a:t>Current assessments through 2017 or 2018</a:t>
            </a:r>
            <a:endParaRPr lang="en-US" sz="2000" dirty="0">
              <a:solidFill>
                <a:prstClr val="black"/>
              </a:solidFill>
              <a:latin typeface="Calibri"/>
            </a:endParaRPr>
          </a:p>
        </p:txBody>
      </p:sp>
      <p:pic>
        <p:nvPicPr>
          <p:cNvPr id="32770" name="Picture 2" descr="http://www.nextgenscience.org/sites/all/themes/science/logo.png"/>
          <p:cNvPicPr>
            <a:picLocks noChangeAspect="1" noChangeArrowheads="1"/>
          </p:cNvPicPr>
          <p:nvPr/>
        </p:nvPicPr>
        <p:blipFill>
          <a:blip r:embed="rId6" cstate="print"/>
          <a:srcRect/>
          <a:stretch>
            <a:fillRect/>
          </a:stretch>
        </p:blipFill>
        <p:spPr bwMode="auto">
          <a:xfrm>
            <a:off x="3231483" y="2971800"/>
            <a:ext cx="2595310" cy="1181100"/>
          </a:xfrm>
          <a:prstGeom prst="rect">
            <a:avLst/>
          </a:prstGeom>
          <a:noFill/>
        </p:spPr>
      </p:pic>
    </p:spTree>
    <p:extLst>
      <p:ext uri="{BB962C8B-B14F-4D97-AF65-F5344CB8AC3E}">
        <p14:creationId xmlns:p14="http://schemas.microsoft.com/office/powerpoint/2010/main" val="197657341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74638"/>
            <a:ext cx="9144000" cy="1143000"/>
          </a:xfrm>
        </p:spPr>
        <p:txBody>
          <a:bodyPr>
            <a:normAutofit fontScale="90000"/>
          </a:bodyPr>
          <a:lstStyle/>
          <a:p>
            <a:r>
              <a:rPr lang="en-US" sz="3600" dirty="0" smtClean="0"/>
              <a:t>Example Teacher/Principal Evaluation Framework:</a:t>
            </a:r>
            <a:br>
              <a:rPr lang="en-US" sz="3600" dirty="0" smtClean="0"/>
            </a:br>
            <a:r>
              <a:rPr lang="en-US" sz="3600" dirty="0" smtClean="0"/>
              <a:t>Charlotte Danielson Framework for Teaching (FFT)</a:t>
            </a:r>
            <a:endParaRPr lang="en-US" sz="3600" dirty="0"/>
          </a:p>
        </p:txBody>
      </p:sp>
      <p:graphicFrame>
        <p:nvGraphicFramePr>
          <p:cNvPr id="5" name="Table 4"/>
          <p:cNvGraphicFramePr>
            <a:graphicFrameLocks noGrp="1"/>
          </p:cNvGraphicFramePr>
          <p:nvPr/>
        </p:nvGraphicFramePr>
        <p:xfrm>
          <a:off x="228600" y="1524000"/>
          <a:ext cx="8790745" cy="4983479"/>
        </p:xfrm>
        <a:graphic>
          <a:graphicData uri="http://schemas.openxmlformats.org/drawingml/2006/table">
            <a:tbl>
              <a:tblPr/>
              <a:tblGrid>
                <a:gridCol w="4267200"/>
                <a:gridCol w="76200"/>
                <a:gridCol w="4447345"/>
              </a:tblGrid>
              <a:tr h="233291">
                <a:tc>
                  <a:txBody>
                    <a:bodyPr/>
                    <a:lstStyle/>
                    <a:p>
                      <a:pPr indent="-457200"/>
                      <a:r>
                        <a:rPr lang="en-US" sz="2000" b="1" dirty="0" smtClean="0"/>
                        <a:t>Domain 1: Planning and Preparation</a:t>
                      </a:r>
                      <a:endParaRPr lang="en-US" sz="20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indent="-457200"/>
                      <a:endParaRPr lang="en-US" sz="2000" dirty="0"/>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tcPr>
                </a:tc>
                <a:tc>
                  <a:txBody>
                    <a:bodyPr/>
                    <a:lstStyle/>
                    <a:p>
                      <a:r>
                        <a:rPr lang="en-US" sz="2000" b="1" dirty="0" smtClean="0"/>
                        <a:t>Domain 2: Classroom Environment</a:t>
                      </a:r>
                      <a:endParaRPr lang="en-US" sz="20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r>
              <a:tr h="1584960">
                <a:tc>
                  <a:txBody>
                    <a:bodyPr/>
                    <a:lstStyle/>
                    <a:p>
                      <a:pPr indent="-457200"/>
                      <a:r>
                        <a:rPr lang="en-US" sz="1800" b="1" dirty="0" smtClean="0"/>
                        <a:t>1a </a:t>
                      </a:r>
                      <a:r>
                        <a:rPr lang="en-US" sz="1800" dirty="0" smtClean="0"/>
                        <a:t>Demonstrating Knowledge of Content and Pedagogy</a:t>
                      </a:r>
                      <a:br>
                        <a:rPr lang="en-US" sz="1800" dirty="0" smtClean="0"/>
                      </a:br>
                      <a:r>
                        <a:rPr lang="en-US" sz="1800" b="1" dirty="0" smtClean="0"/>
                        <a:t>1b</a:t>
                      </a:r>
                      <a:r>
                        <a:rPr lang="en-US" sz="1800" dirty="0" smtClean="0"/>
                        <a:t> Demonstrating Knowledge of Students</a:t>
                      </a:r>
                      <a:br>
                        <a:rPr lang="en-US" sz="1800" dirty="0" smtClean="0"/>
                      </a:br>
                      <a:r>
                        <a:rPr lang="en-US" sz="1800" b="1" dirty="0" smtClean="0"/>
                        <a:t>1c</a:t>
                      </a:r>
                      <a:r>
                        <a:rPr lang="en-US" sz="1800" dirty="0" smtClean="0"/>
                        <a:t> Setting Instructional Outcomes</a:t>
                      </a:r>
                      <a:br>
                        <a:rPr lang="en-US" sz="1800" dirty="0" smtClean="0"/>
                      </a:br>
                      <a:r>
                        <a:rPr lang="en-US" sz="1800" b="1" dirty="0" smtClean="0"/>
                        <a:t>1d</a:t>
                      </a:r>
                      <a:r>
                        <a:rPr lang="en-US" sz="1800" dirty="0" smtClean="0"/>
                        <a:t> Demonstrating Knowledge of Resources</a:t>
                      </a:r>
                      <a:br>
                        <a:rPr lang="en-US" sz="1800" dirty="0" smtClean="0"/>
                      </a:br>
                      <a:r>
                        <a:rPr lang="en-US" sz="1800" b="1" dirty="0" smtClean="0"/>
                        <a:t>1e</a:t>
                      </a:r>
                      <a:r>
                        <a:rPr lang="en-US" sz="1800" dirty="0" smtClean="0"/>
                        <a:t> Designing Coherent Instruction</a:t>
                      </a:r>
                      <a:br>
                        <a:rPr lang="en-US" sz="1800" dirty="0" smtClean="0"/>
                      </a:br>
                      <a:r>
                        <a:rPr lang="en-US" sz="1800" b="1" dirty="0" smtClean="0"/>
                        <a:t>1f</a:t>
                      </a:r>
                      <a:r>
                        <a:rPr lang="en-US" sz="1800" dirty="0" smtClean="0"/>
                        <a:t> Designing Student Assessments</a:t>
                      </a:r>
                      <a:endParaRPr lang="en-US" sz="1800" dirty="0"/>
                    </a:p>
                  </a:txBody>
                  <a:tcPr marB="9144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indent="-457200"/>
                      <a:endParaRPr lang="en-US" sz="1800" dirty="0"/>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tcPr>
                </a:tc>
                <a:tc>
                  <a:txBody>
                    <a:bodyPr/>
                    <a:lstStyle/>
                    <a:p>
                      <a:r>
                        <a:rPr lang="en-US" sz="1800" b="1" dirty="0" smtClean="0"/>
                        <a:t>2a</a:t>
                      </a:r>
                      <a:r>
                        <a:rPr lang="en-US" sz="1800" dirty="0" smtClean="0"/>
                        <a:t> Creating an Environment of Respect and Rapport</a:t>
                      </a:r>
                      <a:br>
                        <a:rPr lang="en-US" sz="1800" dirty="0" smtClean="0"/>
                      </a:br>
                      <a:r>
                        <a:rPr lang="en-US" sz="1800" b="1" dirty="0" smtClean="0"/>
                        <a:t>2b</a:t>
                      </a:r>
                      <a:r>
                        <a:rPr lang="en-US" sz="1800" dirty="0" smtClean="0"/>
                        <a:t> Establishing a Culture for Learning</a:t>
                      </a:r>
                      <a:br>
                        <a:rPr lang="en-US" sz="1800" dirty="0" smtClean="0"/>
                      </a:br>
                      <a:r>
                        <a:rPr lang="en-US" sz="1800" b="1" dirty="0" smtClean="0"/>
                        <a:t>2c</a:t>
                      </a:r>
                      <a:r>
                        <a:rPr lang="en-US" sz="1800" dirty="0" smtClean="0"/>
                        <a:t> Managing Classroom Procedures</a:t>
                      </a:r>
                      <a:br>
                        <a:rPr lang="en-US" sz="1800" dirty="0" smtClean="0"/>
                      </a:br>
                      <a:r>
                        <a:rPr lang="en-US" sz="1800" b="1" dirty="0" smtClean="0"/>
                        <a:t>2d</a:t>
                      </a:r>
                      <a:r>
                        <a:rPr lang="en-US" sz="1800" dirty="0" smtClean="0"/>
                        <a:t> Managing Student Behavior</a:t>
                      </a:r>
                      <a:br>
                        <a:rPr lang="en-US" sz="1800" dirty="0" smtClean="0"/>
                      </a:br>
                      <a:r>
                        <a:rPr lang="en-US" sz="1800" b="1" dirty="0" smtClean="0"/>
                        <a:t>2e</a:t>
                      </a:r>
                      <a:r>
                        <a:rPr lang="en-US" sz="1800" dirty="0" smtClean="0"/>
                        <a:t> Organizing Physical Space</a:t>
                      </a:r>
                      <a:endParaRPr lang="en-US" sz="1800" dirty="0"/>
                    </a:p>
                  </a:txBody>
                  <a:tcPr marB="9144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76200">
                <a:tc>
                  <a:txBody>
                    <a:bodyPr/>
                    <a:lstStyle/>
                    <a:p>
                      <a:pPr indent="-457200"/>
                      <a:endParaRPr lang="en-US" sz="300" dirty="0"/>
                    </a:p>
                  </a:txBody>
                  <a:tcPr marL="0" marR="0" marT="0" marB="0">
                    <a:lnL w="3175" cap="flat" cmpd="sng" algn="ctr">
                      <a:solidFill>
                        <a:schemeClr val="tx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indent="-457200"/>
                      <a:endParaRPr lang="en-US" sz="300" dirty="0"/>
                    </a:p>
                  </a:txBody>
                  <a:tcPr marL="0" marR="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tcPr>
                </a:tc>
                <a:tc>
                  <a:txBody>
                    <a:bodyPr/>
                    <a:lstStyle/>
                    <a:p>
                      <a:endParaRPr lang="en-US" sz="300" dirty="0"/>
                    </a:p>
                  </a:txBody>
                  <a:tcPr marL="0" marR="0" marT="0" marB="0">
                    <a:lnL w="3175" cap="flat" cmpd="sng" algn="ctr">
                      <a:solidFill>
                        <a:schemeClr val="bg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332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Domain 3: Instruction</a:t>
                      </a:r>
                      <a:endParaRPr lang="en-US" sz="20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Domain 4: Professional Responsibilities</a:t>
                      </a:r>
                      <a:endParaRPr lang="en-US" sz="20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r>
              <a:tr h="1439578">
                <a:tc>
                  <a:txBody>
                    <a:bodyPr/>
                    <a:lstStyle/>
                    <a:p>
                      <a:r>
                        <a:rPr lang="en-US" sz="1800" b="1" dirty="0" smtClean="0"/>
                        <a:t>3a</a:t>
                      </a:r>
                      <a:r>
                        <a:rPr lang="en-US" sz="1800" dirty="0" smtClean="0"/>
                        <a:t> Communicating With Students</a:t>
                      </a:r>
                      <a:br>
                        <a:rPr lang="en-US" sz="1800" dirty="0" smtClean="0"/>
                      </a:br>
                      <a:r>
                        <a:rPr lang="en-US" sz="1800" b="1" dirty="0" smtClean="0"/>
                        <a:t>3b</a:t>
                      </a:r>
                      <a:r>
                        <a:rPr lang="en-US" sz="1800" dirty="0" smtClean="0"/>
                        <a:t> Using Questioning and Discussion Techniques</a:t>
                      </a:r>
                      <a:br>
                        <a:rPr lang="en-US" sz="1800" dirty="0" smtClean="0"/>
                      </a:br>
                      <a:r>
                        <a:rPr lang="en-US" sz="1800" b="1" dirty="0" smtClean="0"/>
                        <a:t>3c</a:t>
                      </a:r>
                      <a:r>
                        <a:rPr lang="en-US" sz="1800" dirty="0" smtClean="0"/>
                        <a:t> Engaging Students in Learning</a:t>
                      </a:r>
                      <a:br>
                        <a:rPr lang="en-US" sz="1800" dirty="0" smtClean="0"/>
                      </a:br>
                      <a:r>
                        <a:rPr lang="en-US" sz="1800" b="1" dirty="0" smtClean="0"/>
                        <a:t>3d</a:t>
                      </a:r>
                      <a:r>
                        <a:rPr lang="en-US" sz="1800" dirty="0" smtClean="0"/>
                        <a:t> Using Assessment in Instruction</a:t>
                      </a:r>
                      <a:br>
                        <a:rPr lang="en-US" sz="1800" dirty="0" smtClean="0"/>
                      </a:br>
                      <a:r>
                        <a:rPr lang="en-US" sz="1800" b="1" dirty="0" smtClean="0"/>
                        <a:t>3e</a:t>
                      </a:r>
                      <a:r>
                        <a:rPr lang="en-US" sz="1800" dirty="0" smtClean="0"/>
                        <a:t> Demonstrating Flexibility and Responsiveness</a:t>
                      </a:r>
                      <a:endParaRPr lang="en-US" sz="1800" dirty="0"/>
                    </a:p>
                  </a:txBody>
                  <a:tcPr marB="9144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lang="en-US" sz="1800" dirty="0"/>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US" sz="1800" b="1" dirty="0" smtClean="0"/>
                        <a:t>4a</a:t>
                      </a:r>
                      <a:r>
                        <a:rPr lang="en-US" sz="1800" dirty="0" smtClean="0"/>
                        <a:t> Reflecting on Teaching</a:t>
                      </a:r>
                      <a:br>
                        <a:rPr lang="en-US" sz="1800" dirty="0" smtClean="0"/>
                      </a:br>
                      <a:r>
                        <a:rPr lang="en-US" sz="1800" b="1" dirty="0" smtClean="0"/>
                        <a:t>4b</a:t>
                      </a:r>
                      <a:r>
                        <a:rPr lang="en-US" sz="1800" dirty="0" smtClean="0"/>
                        <a:t> Maintaining Accurate Records</a:t>
                      </a:r>
                      <a:br>
                        <a:rPr lang="en-US" sz="1800" dirty="0" smtClean="0"/>
                      </a:br>
                      <a:r>
                        <a:rPr lang="en-US" sz="1800" b="1" dirty="0" smtClean="0"/>
                        <a:t>4c</a:t>
                      </a:r>
                      <a:r>
                        <a:rPr lang="en-US" sz="1800" dirty="0" smtClean="0"/>
                        <a:t> Communicating with Families</a:t>
                      </a:r>
                      <a:br>
                        <a:rPr lang="en-US" sz="1800" dirty="0" smtClean="0"/>
                      </a:br>
                      <a:r>
                        <a:rPr lang="en-US" sz="1800" b="1" dirty="0" smtClean="0"/>
                        <a:t>4d</a:t>
                      </a:r>
                      <a:r>
                        <a:rPr lang="en-US" sz="1800" dirty="0" smtClean="0"/>
                        <a:t> Participating in a Professional Community</a:t>
                      </a:r>
                      <a:br>
                        <a:rPr lang="en-US" sz="1800" dirty="0" smtClean="0"/>
                      </a:br>
                      <a:r>
                        <a:rPr lang="en-US" sz="1800" b="1" dirty="0" smtClean="0"/>
                        <a:t>4e</a:t>
                      </a:r>
                      <a:r>
                        <a:rPr lang="en-US" sz="1800" dirty="0" smtClean="0"/>
                        <a:t> Growing and Developing Professionally</a:t>
                      </a:r>
                      <a:br>
                        <a:rPr lang="en-US" sz="1800" dirty="0" smtClean="0"/>
                      </a:br>
                      <a:r>
                        <a:rPr lang="en-US" sz="1800" b="1" dirty="0" smtClean="0"/>
                        <a:t>4f</a:t>
                      </a:r>
                      <a:r>
                        <a:rPr lang="en-US" sz="1800" dirty="0" smtClean="0"/>
                        <a:t> Showing Professionalism</a:t>
                      </a:r>
                      <a:endParaRPr lang="en-US" sz="1800" dirty="0"/>
                    </a:p>
                  </a:txBody>
                  <a:tcPr marB="9144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423177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In your </a:t>
            </a:r>
            <a:r>
              <a:rPr lang="en-US" dirty="0" smtClean="0">
                <a:solidFill>
                  <a:srgbClr val="FF0000"/>
                </a:solidFill>
              </a:rPr>
              <a:t>Notebook…</a:t>
            </a:r>
            <a:r>
              <a:rPr lang="en-US" dirty="0" smtClean="0">
                <a:solidFill>
                  <a:srgbClr val="FF0000"/>
                </a:solidFill>
              </a:rPr>
              <a:t/>
            </a:r>
            <a:br>
              <a:rPr lang="en-US" dirty="0" smtClean="0">
                <a:solidFill>
                  <a:srgbClr val="FF0000"/>
                </a:solidFill>
              </a:rPr>
            </a:br>
            <a:r>
              <a:rPr lang="en-US" dirty="0" smtClean="0">
                <a:solidFill>
                  <a:srgbClr val="FF0000"/>
                </a:solidFill>
              </a:rPr>
              <a:t>How do these policies affect you?</a:t>
            </a:r>
            <a:endParaRPr lang="en-US" dirty="0">
              <a:solidFill>
                <a:srgbClr val="FF0000"/>
              </a:solidFill>
            </a:endParaRPr>
          </a:p>
        </p:txBody>
      </p:sp>
      <p:pic>
        <p:nvPicPr>
          <p:cNvPr id="12" name="Picture 2" descr="http://www.washingtonpost.com/blogs/answer-sheet/files/2013/04/common-core1.png"/>
          <p:cNvPicPr>
            <a:picLocks noChangeAspect="1" noChangeArrowheads="1"/>
          </p:cNvPicPr>
          <p:nvPr/>
        </p:nvPicPr>
        <p:blipFill>
          <a:blip r:embed="rId3" cstate="print"/>
          <a:srcRect/>
          <a:stretch>
            <a:fillRect/>
          </a:stretch>
        </p:blipFill>
        <p:spPr bwMode="auto">
          <a:xfrm>
            <a:off x="6248400" y="2032337"/>
            <a:ext cx="2779183" cy="990600"/>
          </a:xfrm>
          <a:prstGeom prst="rect">
            <a:avLst/>
          </a:prstGeom>
          <a:noFill/>
          <a:ln>
            <a:solidFill>
              <a:srgbClr val="FF0000"/>
            </a:solidFill>
          </a:ln>
        </p:spPr>
      </p:pic>
      <p:pic>
        <p:nvPicPr>
          <p:cNvPr id="13" name="Picture 4" descr="http://img.docstoccdn.com/thumb/orig/119133899.png"/>
          <p:cNvPicPr>
            <a:picLocks noChangeAspect="1" noChangeArrowheads="1"/>
          </p:cNvPicPr>
          <p:nvPr/>
        </p:nvPicPr>
        <p:blipFill>
          <a:blip r:embed="rId4" cstate="print"/>
          <a:srcRect l="5390" t="7692" r="4979" b="11538"/>
          <a:stretch>
            <a:fillRect/>
          </a:stretch>
        </p:blipFill>
        <p:spPr bwMode="auto">
          <a:xfrm>
            <a:off x="2590800" y="5029200"/>
            <a:ext cx="1371600" cy="1600200"/>
          </a:xfrm>
          <a:prstGeom prst="rect">
            <a:avLst/>
          </a:prstGeom>
          <a:noFill/>
        </p:spPr>
      </p:pic>
      <p:sp>
        <p:nvSpPr>
          <p:cNvPr id="14" name="TextBox 13"/>
          <p:cNvSpPr txBox="1"/>
          <p:nvPr/>
        </p:nvSpPr>
        <p:spPr>
          <a:xfrm>
            <a:off x="6096000" y="1498937"/>
            <a:ext cx="3065134" cy="523220"/>
          </a:xfrm>
          <a:prstGeom prst="rect">
            <a:avLst/>
          </a:prstGeom>
          <a:noFill/>
        </p:spPr>
        <p:txBody>
          <a:bodyPr wrap="none" rtlCol="0">
            <a:spAutoFit/>
          </a:bodyPr>
          <a:lstStyle/>
          <a:p>
            <a:pPr defTabSz="914400"/>
            <a:r>
              <a:rPr lang="en-US" sz="2800" b="1" dirty="0" smtClean="0">
                <a:solidFill>
                  <a:prstClr val="black"/>
                </a:solidFill>
                <a:latin typeface="Calibri"/>
              </a:rPr>
              <a:t>CCSS Math and ELA</a:t>
            </a:r>
            <a:endParaRPr lang="en-US" sz="2800" b="1" dirty="0">
              <a:solidFill>
                <a:prstClr val="black"/>
              </a:solidFill>
              <a:latin typeface="Calibri"/>
            </a:endParaRPr>
          </a:p>
        </p:txBody>
      </p:sp>
      <p:sp>
        <p:nvSpPr>
          <p:cNvPr id="15" name="TextBox 14"/>
          <p:cNvSpPr txBox="1"/>
          <p:nvPr/>
        </p:nvSpPr>
        <p:spPr>
          <a:xfrm>
            <a:off x="152400" y="1501914"/>
            <a:ext cx="2819400" cy="954107"/>
          </a:xfrm>
          <a:prstGeom prst="rect">
            <a:avLst/>
          </a:prstGeom>
          <a:noFill/>
        </p:spPr>
        <p:txBody>
          <a:bodyPr wrap="square" rtlCol="0">
            <a:spAutoFit/>
          </a:bodyPr>
          <a:lstStyle/>
          <a:p>
            <a:pPr defTabSz="914400"/>
            <a:r>
              <a:rPr lang="en-US" sz="2800" b="1" dirty="0" smtClean="0">
                <a:solidFill>
                  <a:prstClr val="black"/>
                </a:solidFill>
                <a:latin typeface="Calibri"/>
              </a:rPr>
              <a:t>WA State Science Standards</a:t>
            </a:r>
            <a:endParaRPr lang="en-US" sz="2800" b="1" dirty="0">
              <a:solidFill>
                <a:prstClr val="black"/>
              </a:solidFill>
              <a:latin typeface="Calibri"/>
            </a:endParaRPr>
          </a:p>
        </p:txBody>
      </p:sp>
      <p:sp>
        <p:nvSpPr>
          <p:cNvPr id="16" name="TextBox 15"/>
          <p:cNvSpPr txBox="1"/>
          <p:nvPr/>
        </p:nvSpPr>
        <p:spPr>
          <a:xfrm>
            <a:off x="4014429" y="4876800"/>
            <a:ext cx="2971800" cy="954107"/>
          </a:xfrm>
          <a:prstGeom prst="rect">
            <a:avLst/>
          </a:prstGeom>
          <a:noFill/>
        </p:spPr>
        <p:txBody>
          <a:bodyPr wrap="square" rtlCol="0">
            <a:spAutoFit/>
          </a:bodyPr>
          <a:lstStyle/>
          <a:p>
            <a:pPr defTabSz="914400"/>
            <a:r>
              <a:rPr lang="en-US" sz="2800" b="1" dirty="0" smtClean="0">
                <a:solidFill>
                  <a:prstClr val="black"/>
                </a:solidFill>
                <a:latin typeface="Calibri"/>
              </a:rPr>
              <a:t>Teacher/Principal Evaluation</a:t>
            </a:r>
            <a:endParaRPr lang="en-US" sz="2800" b="1" dirty="0">
              <a:solidFill>
                <a:prstClr val="black"/>
              </a:solidFill>
              <a:latin typeface="Calibri"/>
            </a:endParaRPr>
          </a:p>
        </p:txBody>
      </p:sp>
      <p:sp>
        <p:nvSpPr>
          <p:cNvPr id="17" name="TextBox 16"/>
          <p:cNvSpPr txBox="1"/>
          <p:nvPr/>
        </p:nvSpPr>
        <p:spPr>
          <a:xfrm>
            <a:off x="6477000" y="3124200"/>
            <a:ext cx="2514600" cy="1015663"/>
          </a:xfrm>
          <a:prstGeom prst="rect">
            <a:avLst/>
          </a:prstGeom>
          <a:noFill/>
        </p:spPr>
        <p:txBody>
          <a:bodyPr wrap="square" rtlCol="0">
            <a:spAutoFit/>
          </a:bodyPr>
          <a:lstStyle/>
          <a:p>
            <a:pPr defTabSz="914400"/>
            <a:r>
              <a:rPr lang="en-US" sz="2000" i="1" dirty="0" smtClean="0">
                <a:solidFill>
                  <a:prstClr val="black"/>
                </a:solidFill>
                <a:latin typeface="Calibri"/>
              </a:rPr>
              <a:t>“fully implemented” with “new assessment system” in 2014-15</a:t>
            </a:r>
            <a:endParaRPr lang="en-US" sz="2000" dirty="0">
              <a:solidFill>
                <a:prstClr val="black"/>
              </a:solidFill>
              <a:latin typeface="Calibri"/>
            </a:endParaRPr>
          </a:p>
        </p:txBody>
      </p:sp>
      <p:sp>
        <p:nvSpPr>
          <p:cNvPr id="18" name="TextBox 17"/>
          <p:cNvSpPr txBox="1"/>
          <p:nvPr/>
        </p:nvSpPr>
        <p:spPr>
          <a:xfrm>
            <a:off x="4014429" y="5867400"/>
            <a:ext cx="3048000" cy="707886"/>
          </a:xfrm>
          <a:prstGeom prst="rect">
            <a:avLst/>
          </a:prstGeom>
          <a:noFill/>
        </p:spPr>
        <p:txBody>
          <a:bodyPr wrap="square" rtlCol="0">
            <a:spAutoFit/>
          </a:bodyPr>
          <a:lstStyle/>
          <a:p>
            <a:pPr defTabSz="914400"/>
            <a:r>
              <a:rPr lang="en-US" sz="2000" i="1" dirty="0" smtClean="0">
                <a:solidFill>
                  <a:prstClr val="black"/>
                </a:solidFill>
                <a:latin typeface="Calibri"/>
              </a:rPr>
              <a:t>Statewide implementation 2013-14</a:t>
            </a:r>
            <a:endParaRPr lang="en-US" sz="2000" dirty="0">
              <a:solidFill>
                <a:prstClr val="black"/>
              </a:solidFill>
              <a:latin typeface="Calibri"/>
            </a:endParaRPr>
          </a:p>
        </p:txBody>
      </p:sp>
      <p:pic>
        <p:nvPicPr>
          <p:cNvPr id="19" name="Picture 6" descr="http://www.k12.wa.us/science/images/scienceimage.gif"/>
          <p:cNvPicPr>
            <a:picLocks noChangeAspect="1" noChangeArrowheads="1"/>
          </p:cNvPicPr>
          <p:nvPr/>
        </p:nvPicPr>
        <p:blipFill>
          <a:blip r:embed="rId5" cstate="print"/>
          <a:srcRect/>
          <a:stretch>
            <a:fillRect/>
          </a:stretch>
        </p:blipFill>
        <p:spPr bwMode="auto">
          <a:xfrm>
            <a:off x="381000" y="2416314"/>
            <a:ext cx="1981200" cy="1545772"/>
          </a:xfrm>
          <a:prstGeom prst="rect">
            <a:avLst/>
          </a:prstGeom>
          <a:noFill/>
        </p:spPr>
      </p:pic>
      <p:sp>
        <p:nvSpPr>
          <p:cNvPr id="20" name="TextBox 19"/>
          <p:cNvSpPr txBox="1"/>
          <p:nvPr/>
        </p:nvSpPr>
        <p:spPr>
          <a:xfrm>
            <a:off x="381000" y="3864114"/>
            <a:ext cx="2438400" cy="707886"/>
          </a:xfrm>
          <a:prstGeom prst="rect">
            <a:avLst/>
          </a:prstGeom>
          <a:noFill/>
        </p:spPr>
        <p:txBody>
          <a:bodyPr wrap="square" rtlCol="0">
            <a:spAutoFit/>
          </a:bodyPr>
          <a:lstStyle/>
          <a:p>
            <a:pPr defTabSz="914400"/>
            <a:r>
              <a:rPr lang="en-US" sz="2000" i="1" dirty="0" smtClean="0">
                <a:solidFill>
                  <a:prstClr val="black"/>
                </a:solidFill>
                <a:latin typeface="Calibri"/>
              </a:rPr>
              <a:t>Current assessments through 2017 or 2018</a:t>
            </a:r>
            <a:endParaRPr lang="en-US" sz="2000" dirty="0">
              <a:solidFill>
                <a:prstClr val="black"/>
              </a:solidFill>
              <a:latin typeface="Calibri"/>
            </a:endParaRPr>
          </a:p>
        </p:txBody>
      </p:sp>
      <p:pic>
        <p:nvPicPr>
          <p:cNvPr id="21" name="Picture 2" descr="http://www.nextgenscience.org/sites/all/themes/science/logo.png"/>
          <p:cNvPicPr>
            <a:picLocks noChangeAspect="1" noChangeArrowheads="1"/>
          </p:cNvPicPr>
          <p:nvPr/>
        </p:nvPicPr>
        <p:blipFill>
          <a:blip r:embed="rId6" cstate="print"/>
          <a:srcRect/>
          <a:stretch>
            <a:fillRect/>
          </a:stretch>
        </p:blipFill>
        <p:spPr bwMode="auto">
          <a:xfrm>
            <a:off x="3231483" y="2971800"/>
            <a:ext cx="2595310" cy="1181100"/>
          </a:xfrm>
          <a:prstGeom prst="rect">
            <a:avLst/>
          </a:prstGeom>
          <a:noFill/>
        </p:spPr>
      </p:pic>
      <p:sp>
        <p:nvSpPr>
          <p:cNvPr id="22" name="Rectangle 21"/>
          <p:cNvSpPr/>
          <p:nvPr/>
        </p:nvSpPr>
        <p:spPr>
          <a:xfrm>
            <a:off x="3048000" y="2590800"/>
            <a:ext cx="3048000" cy="18288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Tree>
    <p:extLst>
      <p:ext uri="{BB962C8B-B14F-4D97-AF65-F5344CB8AC3E}">
        <p14:creationId xmlns:p14="http://schemas.microsoft.com/office/powerpoint/2010/main" val="162926832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this Partnership project will support you</a:t>
            </a:r>
            <a:endParaRPr lang="en-US" dirty="0"/>
          </a:p>
        </p:txBody>
      </p:sp>
      <p:pic>
        <p:nvPicPr>
          <p:cNvPr id="12" name="Picture 2" descr="http://www.washingtonpost.com/blogs/answer-sheet/files/2013/04/common-core1.png"/>
          <p:cNvPicPr>
            <a:picLocks noChangeAspect="1" noChangeArrowheads="1"/>
          </p:cNvPicPr>
          <p:nvPr/>
        </p:nvPicPr>
        <p:blipFill>
          <a:blip r:embed="rId3" cstate="print"/>
          <a:srcRect/>
          <a:stretch>
            <a:fillRect/>
          </a:stretch>
        </p:blipFill>
        <p:spPr bwMode="auto">
          <a:xfrm>
            <a:off x="6248400" y="2032337"/>
            <a:ext cx="2779183" cy="990600"/>
          </a:xfrm>
          <a:prstGeom prst="rect">
            <a:avLst/>
          </a:prstGeom>
          <a:noFill/>
          <a:ln>
            <a:solidFill>
              <a:srgbClr val="FF0000"/>
            </a:solidFill>
          </a:ln>
        </p:spPr>
      </p:pic>
      <p:pic>
        <p:nvPicPr>
          <p:cNvPr id="13" name="Picture 4" descr="http://img.docstoccdn.com/thumb/orig/119133899.png"/>
          <p:cNvPicPr>
            <a:picLocks noChangeAspect="1" noChangeArrowheads="1"/>
          </p:cNvPicPr>
          <p:nvPr/>
        </p:nvPicPr>
        <p:blipFill>
          <a:blip r:embed="rId4" cstate="print"/>
          <a:srcRect l="5390" t="7692" r="4979" b="11538"/>
          <a:stretch>
            <a:fillRect/>
          </a:stretch>
        </p:blipFill>
        <p:spPr bwMode="auto">
          <a:xfrm>
            <a:off x="2590800" y="5029200"/>
            <a:ext cx="1371600" cy="1600200"/>
          </a:xfrm>
          <a:prstGeom prst="rect">
            <a:avLst/>
          </a:prstGeom>
          <a:noFill/>
        </p:spPr>
      </p:pic>
      <p:sp>
        <p:nvSpPr>
          <p:cNvPr id="14" name="TextBox 13"/>
          <p:cNvSpPr txBox="1"/>
          <p:nvPr/>
        </p:nvSpPr>
        <p:spPr>
          <a:xfrm>
            <a:off x="6096000" y="1498937"/>
            <a:ext cx="3065134" cy="523220"/>
          </a:xfrm>
          <a:prstGeom prst="rect">
            <a:avLst/>
          </a:prstGeom>
          <a:noFill/>
        </p:spPr>
        <p:txBody>
          <a:bodyPr wrap="none" rtlCol="0">
            <a:spAutoFit/>
          </a:bodyPr>
          <a:lstStyle/>
          <a:p>
            <a:pPr defTabSz="914400"/>
            <a:r>
              <a:rPr lang="en-US" sz="2800" b="1" dirty="0" smtClean="0">
                <a:solidFill>
                  <a:prstClr val="black"/>
                </a:solidFill>
                <a:latin typeface="Calibri"/>
              </a:rPr>
              <a:t>CCSS Math and ELA</a:t>
            </a:r>
            <a:endParaRPr lang="en-US" sz="2800" b="1" dirty="0">
              <a:solidFill>
                <a:prstClr val="black"/>
              </a:solidFill>
              <a:latin typeface="Calibri"/>
            </a:endParaRPr>
          </a:p>
        </p:txBody>
      </p:sp>
      <p:sp>
        <p:nvSpPr>
          <p:cNvPr id="15" name="TextBox 14"/>
          <p:cNvSpPr txBox="1"/>
          <p:nvPr/>
        </p:nvSpPr>
        <p:spPr>
          <a:xfrm>
            <a:off x="152400" y="1501914"/>
            <a:ext cx="2819400" cy="954107"/>
          </a:xfrm>
          <a:prstGeom prst="rect">
            <a:avLst/>
          </a:prstGeom>
          <a:noFill/>
        </p:spPr>
        <p:txBody>
          <a:bodyPr wrap="square" rtlCol="0">
            <a:spAutoFit/>
          </a:bodyPr>
          <a:lstStyle/>
          <a:p>
            <a:pPr defTabSz="914400"/>
            <a:r>
              <a:rPr lang="en-US" sz="2800" b="1" dirty="0" smtClean="0">
                <a:solidFill>
                  <a:prstClr val="black"/>
                </a:solidFill>
                <a:latin typeface="Calibri"/>
              </a:rPr>
              <a:t>WA State Science Standards</a:t>
            </a:r>
            <a:endParaRPr lang="en-US" sz="2800" b="1" dirty="0">
              <a:solidFill>
                <a:prstClr val="black"/>
              </a:solidFill>
              <a:latin typeface="Calibri"/>
            </a:endParaRPr>
          </a:p>
        </p:txBody>
      </p:sp>
      <p:sp>
        <p:nvSpPr>
          <p:cNvPr id="16" name="TextBox 15"/>
          <p:cNvSpPr txBox="1"/>
          <p:nvPr/>
        </p:nvSpPr>
        <p:spPr>
          <a:xfrm>
            <a:off x="4014429" y="4876800"/>
            <a:ext cx="2971800" cy="954107"/>
          </a:xfrm>
          <a:prstGeom prst="rect">
            <a:avLst/>
          </a:prstGeom>
          <a:noFill/>
        </p:spPr>
        <p:txBody>
          <a:bodyPr wrap="square" rtlCol="0">
            <a:spAutoFit/>
          </a:bodyPr>
          <a:lstStyle/>
          <a:p>
            <a:pPr defTabSz="914400"/>
            <a:r>
              <a:rPr lang="en-US" sz="2800" b="1" dirty="0" smtClean="0">
                <a:solidFill>
                  <a:prstClr val="black"/>
                </a:solidFill>
                <a:latin typeface="Calibri"/>
              </a:rPr>
              <a:t>Teacher/Principal Evaluation</a:t>
            </a:r>
            <a:endParaRPr lang="en-US" sz="2800" b="1" dirty="0">
              <a:solidFill>
                <a:prstClr val="black"/>
              </a:solidFill>
              <a:latin typeface="Calibri"/>
            </a:endParaRPr>
          </a:p>
        </p:txBody>
      </p:sp>
      <p:sp>
        <p:nvSpPr>
          <p:cNvPr id="17" name="TextBox 16"/>
          <p:cNvSpPr txBox="1"/>
          <p:nvPr/>
        </p:nvSpPr>
        <p:spPr>
          <a:xfrm>
            <a:off x="6477000" y="3124200"/>
            <a:ext cx="2514600" cy="1015663"/>
          </a:xfrm>
          <a:prstGeom prst="rect">
            <a:avLst/>
          </a:prstGeom>
          <a:noFill/>
        </p:spPr>
        <p:txBody>
          <a:bodyPr wrap="square" rtlCol="0">
            <a:spAutoFit/>
          </a:bodyPr>
          <a:lstStyle/>
          <a:p>
            <a:pPr defTabSz="914400"/>
            <a:r>
              <a:rPr lang="en-US" sz="2000" i="1" dirty="0" smtClean="0">
                <a:solidFill>
                  <a:prstClr val="black"/>
                </a:solidFill>
                <a:latin typeface="Calibri"/>
              </a:rPr>
              <a:t>“fully implemented” with “new assessment system” in 2014-15</a:t>
            </a:r>
            <a:endParaRPr lang="en-US" sz="2000" dirty="0">
              <a:solidFill>
                <a:prstClr val="black"/>
              </a:solidFill>
              <a:latin typeface="Calibri"/>
            </a:endParaRPr>
          </a:p>
        </p:txBody>
      </p:sp>
      <p:sp>
        <p:nvSpPr>
          <p:cNvPr id="18" name="TextBox 17"/>
          <p:cNvSpPr txBox="1"/>
          <p:nvPr/>
        </p:nvSpPr>
        <p:spPr>
          <a:xfrm>
            <a:off x="4014429" y="5867400"/>
            <a:ext cx="3048000" cy="707886"/>
          </a:xfrm>
          <a:prstGeom prst="rect">
            <a:avLst/>
          </a:prstGeom>
          <a:noFill/>
        </p:spPr>
        <p:txBody>
          <a:bodyPr wrap="square" rtlCol="0">
            <a:spAutoFit/>
          </a:bodyPr>
          <a:lstStyle/>
          <a:p>
            <a:pPr defTabSz="914400"/>
            <a:r>
              <a:rPr lang="en-US" sz="2000" i="1" dirty="0" smtClean="0">
                <a:solidFill>
                  <a:prstClr val="black"/>
                </a:solidFill>
                <a:latin typeface="Calibri"/>
              </a:rPr>
              <a:t>Statewide implementation 2013-14</a:t>
            </a:r>
            <a:endParaRPr lang="en-US" sz="2000" dirty="0">
              <a:solidFill>
                <a:prstClr val="black"/>
              </a:solidFill>
              <a:latin typeface="Calibri"/>
            </a:endParaRPr>
          </a:p>
        </p:txBody>
      </p:sp>
      <p:pic>
        <p:nvPicPr>
          <p:cNvPr id="19" name="Picture 6" descr="http://www.k12.wa.us/science/images/scienceimage.gif"/>
          <p:cNvPicPr>
            <a:picLocks noChangeAspect="1" noChangeArrowheads="1"/>
          </p:cNvPicPr>
          <p:nvPr/>
        </p:nvPicPr>
        <p:blipFill>
          <a:blip r:embed="rId5" cstate="print"/>
          <a:srcRect/>
          <a:stretch>
            <a:fillRect/>
          </a:stretch>
        </p:blipFill>
        <p:spPr bwMode="auto">
          <a:xfrm>
            <a:off x="381000" y="2416314"/>
            <a:ext cx="1981200" cy="1545772"/>
          </a:xfrm>
          <a:prstGeom prst="rect">
            <a:avLst/>
          </a:prstGeom>
          <a:noFill/>
        </p:spPr>
      </p:pic>
      <p:sp>
        <p:nvSpPr>
          <p:cNvPr id="20" name="TextBox 19"/>
          <p:cNvSpPr txBox="1"/>
          <p:nvPr/>
        </p:nvSpPr>
        <p:spPr>
          <a:xfrm>
            <a:off x="381000" y="3864114"/>
            <a:ext cx="2438400" cy="707886"/>
          </a:xfrm>
          <a:prstGeom prst="rect">
            <a:avLst/>
          </a:prstGeom>
          <a:noFill/>
        </p:spPr>
        <p:txBody>
          <a:bodyPr wrap="square" rtlCol="0">
            <a:spAutoFit/>
          </a:bodyPr>
          <a:lstStyle/>
          <a:p>
            <a:pPr defTabSz="914400"/>
            <a:r>
              <a:rPr lang="en-US" sz="2000" i="1" dirty="0" smtClean="0">
                <a:solidFill>
                  <a:prstClr val="black"/>
                </a:solidFill>
                <a:latin typeface="Calibri"/>
              </a:rPr>
              <a:t>Current assessments through 2017 or 2018</a:t>
            </a:r>
            <a:endParaRPr lang="en-US" sz="2000" dirty="0">
              <a:solidFill>
                <a:prstClr val="black"/>
              </a:solidFill>
              <a:latin typeface="Calibri"/>
            </a:endParaRPr>
          </a:p>
        </p:txBody>
      </p:sp>
      <p:pic>
        <p:nvPicPr>
          <p:cNvPr id="21" name="Picture 2" descr="http://www.nextgenscience.org/sites/all/themes/science/logo.png"/>
          <p:cNvPicPr>
            <a:picLocks noChangeAspect="1" noChangeArrowheads="1"/>
          </p:cNvPicPr>
          <p:nvPr/>
        </p:nvPicPr>
        <p:blipFill>
          <a:blip r:embed="rId6" cstate="print"/>
          <a:srcRect/>
          <a:stretch>
            <a:fillRect/>
          </a:stretch>
        </p:blipFill>
        <p:spPr bwMode="auto">
          <a:xfrm>
            <a:off x="3231483" y="2971800"/>
            <a:ext cx="2595310" cy="1181100"/>
          </a:xfrm>
          <a:prstGeom prst="rect">
            <a:avLst/>
          </a:prstGeom>
          <a:noFill/>
        </p:spPr>
      </p:pic>
      <p:sp>
        <p:nvSpPr>
          <p:cNvPr id="22" name="Rectangle 21"/>
          <p:cNvSpPr/>
          <p:nvPr/>
        </p:nvSpPr>
        <p:spPr>
          <a:xfrm>
            <a:off x="0" y="1524000"/>
            <a:ext cx="2819400" cy="31242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3" name="Rectangle 22"/>
          <p:cNvSpPr/>
          <p:nvPr/>
        </p:nvSpPr>
        <p:spPr>
          <a:xfrm>
            <a:off x="6096000" y="1447800"/>
            <a:ext cx="3048000" cy="29718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Tree>
    <p:extLst>
      <p:ext uri="{BB962C8B-B14F-4D97-AF65-F5344CB8AC3E}">
        <p14:creationId xmlns:p14="http://schemas.microsoft.com/office/powerpoint/2010/main" val="345350801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Grounding in TPEP/Danielson FFT</a:t>
            </a:r>
            <a:endParaRPr lang="en-US" dirty="0"/>
          </a:p>
        </p:txBody>
      </p:sp>
      <p:sp>
        <p:nvSpPr>
          <p:cNvPr id="3" name="Content Placeholder 2"/>
          <p:cNvSpPr>
            <a:spLocks noGrp="1"/>
          </p:cNvSpPr>
          <p:nvPr>
            <p:ph idx="1"/>
          </p:nvPr>
        </p:nvSpPr>
        <p:spPr>
          <a:xfrm>
            <a:off x="457200" y="1600201"/>
            <a:ext cx="8229600" cy="1752600"/>
          </a:xfrm>
        </p:spPr>
        <p:txBody>
          <a:bodyPr>
            <a:normAutofit/>
          </a:bodyPr>
          <a:lstStyle/>
          <a:p>
            <a:r>
              <a:rPr lang="en-US" dirty="0" smtClean="0"/>
              <a:t>OSPI Math-Science Partnership Program Goal: “Enhance the content knowledge and teaching skills of classroom teachers”</a:t>
            </a:r>
            <a:endParaRPr lang="en-US" dirty="0"/>
          </a:p>
        </p:txBody>
      </p:sp>
      <p:graphicFrame>
        <p:nvGraphicFramePr>
          <p:cNvPr id="6" name="Table 5"/>
          <p:cNvGraphicFramePr>
            <a:graphicFrameLocks noGrp="1"/>
          </p:cNvGraphicFramePr>
          <p:nvPr/>
        </p:nvGraphicFramePr>
        <p:xfrm>
          <a:off x="2286000" y="4038600"/>
          <a:ext cx="4267200" cy="2453639"/>
        </p:xfrm>
        <a:graphic>
          <a:graphicData uri="http://schemas.openxmlformats.org/drawingml/2006/table">
            <a:tbl>
              <a:tblPr/>
              <a:tblGrid>
                <a:gridCol w="4267200"/>
              </a:tblGrid>
              <a:tr h="233291">
                <a:tc>
                  <a:txBody>
                    <a:bodyPr/>
                    <a:lstStyle/>
                    <a:p>
                      <a:pPr indent="-457200"/>
                      <a:r>
                        <a:rPr lang="en-US" sz="2000" b="1" dirty="0" smtClean="0"/>
                        <a:t>Domain 1: Planning and Preparation</a:t>
                      </a:r>
                      <a:endParaRPr lang="en-US" sz="20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r>
              <a:tr h="1584960">
                <a:tc>
                  <a:txBody>
                    <a:bodyPr/>
                    <a:lstStyle/>
                    <a:p>
                      <a:pPr indent="-457200"/>
                      <a:r>
                        <a:rPr lang="en-US" sz="1800" b="1" dirty="0" smtClean="0">
                          <a:solidFill>
                            <a:srgbClr val="FF0000"/>
                          </a:solidFill>
                        </a:rPr>
                        <a:t>1a Demonstrating Knowledge of Content and Pedagogy</a:t>
                      </a:r>
                      <a:r>
                        <a:rPr lang="en-US" sz="1800" dirty="0" smtClean="0"/>
                        <a:t/>
                      </a:r>
                      <a:br>
                        <a:rPr lang="en-US" sz="1800" dirty="0" smtClean="0"/>
                      </a:br>
                      <a:r>
                        <a:rPr lang="en-US" sz="1800" b="1" dirty="0" smtClean="0"/>
                        <a:t>1b</a:t>
                      </a:r>
                      <a:r>
                        <a:rPr lang="en-US" sz="1800" dirty="0" smtClean="0"/>
                        <a:t> Demonstrating Knowledge of Students</a:t>
                      </a:r>
                      <a:br>
                        <a:rPr lang="en-US" sz="1800" dirty="0" smtClean="0"/>
                      </a:br>
                      <a:r>
                        <a:rPr lang="en-US" sz="1800" b="1" dirty="0" smtClean="0">
                          <a:solidFill>
                            <a:schemeClr val="tx1"/>
                          </a:solidFill>
                        </a:rPr>
                        <a:t>1c</a:t>
                      </a:r>
                      <a:r>
                        <a:rPr lang="en-US" sz="1800" b="0" dirty="0" smtClean="0">
                          <a:solidFill>
                            <a:schemeClr val="tx1"/>
                          </a:solidFill>
                        </a:rPr>
                        <a:t> Setting Instructional Outcomes</a:t>
                      </a:r>
                      <a:r>
                        <a:rPr lang="en-US" sz="1800" dirty="0" smtClean="0"/>
                        <a:t/>
                      </a:r>
                      <a:br>
                        <a:rPr lang="en-US" sz="1800" dirty="0" smtClean="0"/>
                      </a:br>
                      <a:r>
                        <a:rPr lang="en-US" sz="1800" b="1" dirty="0" smtClean="0"/>
                        <a:t>1d</a:t>
                      </a:r>
                      <a:r>
                        <a:rPr lang="en-US" sz="1800" dirty="0" smtClean="0"/>
                        <a:t> Demonstrating Knowledge of Resources</a:t>
                      </a:r>
                      <a:br>
                        <a:rPr lang="en-US" sz="1800" dirty="0" smtClean="0"/>
                      </a:br>
                      <a:r>
                        <a:rPr lang="en-US" sz="1800" b="1" dirty="0" smtClean="0">
                          <a:solidFill>
                            <a:schemeClr val="tx1"/>
                          </a:solidFill>
                        </a:rPr>
                        <a:t>1e </a:t>
                      </a:r>
                      <a:r>
                        <a:rPr lang="en-US" sz="1800" b="0" dirty="0" smtClean="0">
                          <a:solidFill>
                            <a:schemeClr val="tx1"/>
                          </a:solidFill>
                        </a:rPr>
                        <a:t>Designing Coherent Instruction</a:t>
                      </a:r>
                      <a:br>
                        <a:rPr lang="en-US" sz="1800" b="0" dirty="0" smtClean="0">
                          <a:solidFill>
                            <a:schemeClr val="tx1"/>
                          </a:solidFill>
                        </a:rPr>
                      </a:br>
                      <a:r>
                        <a:rPr lang="en-US" sz="1800" b="1" dirty="0" smtClean="0">
                          <a:solidFill>
                            <a:schemeClr val="tx1"/>
                          </a:solidFill>
                        </a:rPr>
                        <a:t>1f</a:t>
                      </a:r>
                      <a:r>
                        <a:rPr lang="en-US" sz="1800" b="0" dirty="0" smtClean="0">
                          <a:solidFill>
                            <a:schemeClr val="tx1"/>
                          </a:solidFill>
                        </a:rPr>
                        <a:t> Designing Student Assessments</a:t>
                      </a:r>
                      <a:endParaRPr lang="en-US" sz="1800" b="0" dirty="0">
                        <a:solidFill>
                          <a:schemeClr val="tx1"/>
                        </a:solidFill>
                      </a:endParaRPr>
                    </a:p>
                  </a:txBody>
                  <a:tcPr marB="9144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7" name="TextBox 6"/>
          <p:cNvSpPr txBox="1"/>
          <p:nvPr/>
        </p:nvSpPr>
        <p:spPr>
          <a:xfrm>
            <a:off x="533400" y="3352800"/>
            <a:ext cx="4157870" cy="584775"/>
          </a:xfrm>
          <a:prstGeom prst="rect">
            <a:avLst/>
          </a:prstGeom>
          <a:noFill/>
        </p:spPr>
        <p:txBody>
          <a:bodyPr wrap="none" rtlCol="0">
            <a:spAutoFit/>
          </a:bodyPr>
          <a:lstStyle/>
          <a:p>
            <a:pPr defTabSz="914400"/>
            <a:r>
              <a:rPr lang="en-US" sz="3200" u="sng" dirty="0" smtClean="0">
                <a:solidFill>
                  <a:srgbClr val="0070C0"/>
                </a:solidFill>
                <a:latin typeface="Calibri"/>
              </a:rPr>
              <a:t>Charlotte Danielson FFT</a:t>
            </a:r>
            <a:endParaRPr lang="en-US" sz="3200" u="sng" dirty="0">
              <a:solidFill>
                <a:srgbClr val="0070C0"/>
              </a:solidFill>
              <a:latin typeface="Calibri"/>
            </a:endParaRPr>
          </a:p>
        </p:txBody>
      </p:sp>
    </p:spTree>
    <p:extLst>
      <p:ext uri="{BB962C8B-B14F-4D97-AF65-F5344CB8AC3E}">
        <p14:creationId xmlns:p14="http://schemas.microsoft.com/office/powerpoint/2010/main" val="705305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Logistics</a:t>
            </a:r>
            <a:endParaRPr lang="en-US" dirty="0"/>
          </a:p>
        </p:txBody>
      </p:sp>
      <p:grpSp>
        <p:nvGrpSpPr>
          <p:cNvPr id="4" name="Group 3"/>
          <p:cNvGrpSpPr/>
          <p:nvPr/>
        </p:nvGrpSpPr>
        <p:grpSpPr>
          <a:xfrm>
            <a:off x="786745" y="1841500"/>
            <a:ext cx="3328055" cy="4267200"/>
            <a:chOff x="786745" y="1752600"/>
            <a:chExt cx="3328055" cy="4267200"/>
          </a:xfrm>
        </p:grpSpPr>
        <p:pic>
          <p:nvPicPr>
            <p:cNvPr id="5" name="Picture 4"/>
            <p:cNvPicPr>
              <a:picLocks noChangeAspect="1"/>
            </p:cNvPicPr>
            <p:nvPr/>
          </p:nvPicPr>
          <p:blipFill>
            <a:blip r:embed="rId3"/>
            <a:stretch>
              <a:fillRect/>
            </a:stretch>
          </p:blipFill>
          <p:spPr>
            <a:xfrm>
              <a:off x="1156259" y="4419600"/>
              <a:ext cx="2120341" cy="1600200"/>
            </a:xfrm>
            <a:prstGeom prst="rect">
              <a:avLst/>
            </a:prstGeom>
            <a:ln>
              <a:solidFill>
                <a:srgbClr val="003F72"/>
              </a:solidFill>
            </a:ln>
          </p:spPr>
        </p:pic>
        <p:pic>
          <p:nvPicPr>
            <p:cNvPr id="6" name="Picture 5"/>
            <p:cNvPicPr>
              <a:picLocks noChangeAspect="1"/>
            </p:cNvPicPr>
            <p:nvPr/>
          </p:nvPicPr>
          <p:blipFill>
            <a:blip r:embed="rId4"/>
            <a:stretch>
              <a:fillRect/>
            </a:stretch>
          </p:blipFill>
          <p:spPr>
            <a:xfrm>
              <a:off x="1823345" y="3048000"/>
              <a:ext cx="2291455" cy="1600200"/>
            </a:xfrm>
            <a:prstGeom prst="rect">
              <a:avLst/>
            </a:prstGeom>
            <a:ln>
              <a:solidFill>
                <a:srgbClr val="003F72"/>
              </a:solidFill>
            </a:ln>
          </p:spPr>
        </p:pic>
        <p:pic>
          <p:nvPicPr>
            <p:cNvPr id="7" name="Picture 6"/>
            <p:cNvPicPr>
              <a:picLocks noChangeAspect="1"/>
            </p:cNvPicPr>
            <p:nvPr/>
          </p:nvPicPr>
          <p:blipFill>
            <a:blip r:embed="rId5"/>
            <a:stretch>
              <a:fillRect/>
            </a:stretch>
          </p:blipFill>
          <p:spPr>
            <a:xfrm>
              <a:off x="786745" y="1752600"/>
              <a:ext cx="1346855" cy="2057400"/>
            </a:xfrm>
            <a:prstGeom prst="rect">
              <a:avLst/>
            </a:prstGeom>
            <a:ln>
              <a:solidFill>
                <a:srgbClr val="003F72"/>
              </a:solidFill>
            </a:ln>
          </p:spPr>
        </p:pic>
      </p:grpSp>
      <p:pic>
        <p:nvPicPr>
          <p:cNvPr id="11" name="Picture 1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22802" y="2540000"/>
            <a:ext cx="3615531" cy="2286000"/>
          </a:xfrm>
          <a:prstGeom prst="rect">
            <a:avLst/>
          </a:prstGeom>
          <a:noFill/>
          <a:ln w="9525">
            <a:solidFill>
              <a:srgbClr val="00009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342038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Knowledge of which content?</a:t>
            </a:r>
            <a:endParaRPr lang="en-US" dirty="0"/>
          </a:p>
        </p:txBody>
      </p:sp>
      <p:pic>
        <p:nvPicPr>
          <p:cNvPr id="14" name="Picture 2" descr="http://www.washingtonpost.com/blogs/answer-sheet/files/2013/04/common-core1.png"/>
          <p:cNvPicPr>
            <a:picLocks noChangeAspect="1" noChangeArrowheads="1"/>
          </p:cNvPicPr>
          <p:nvPr/>
        </p:nvPicPr>
        <p:blipFill>
          <a:blip r:embed="rId3" cstate="print"/>
          <a:srcRect/>
          <a:stretch>
            <a:fillRect/>
          </a:stretch>
        </p:blipFill>
        <p:spPr bwMode="auto">
          <a:xfrm>
            <a:off x="6248400" y="2032337"/>
            <a:ext cx="2779183" cy="990600"/>
          </a:xfrm>
          <a:prstGeom prst="rect">
            <a:avLst/>
          </a:prstGeom>
          <a:noFill/>
          <a:ln>
            <a:solidFill>
              <a:srgbClr val="FF0000"/>
            </a:solidFill>
          </a:ln>
        </p:spPr>
      </p:pic>
      <p:pic>
        <p:nvPicPr>
          <p:cNvPr id="15" name="Picture 4" descr="http://img.docstoccdn.com/thumb/orig/119133899.png"/>
          <p:cNvPicPr>
            <a:picLocks noChangeAspect="1" noChangeArrowheads="1"/>
          </p:cNvPicPr>
          <p:nvPr/>
        </p:nvPicPr>
        <p:blipFill>
          <a:blip r:embed="rId4" cstate="print"/>
          <a:srcRect l="5390" t="7692" r="4979" b="11538"/>
          <a:stretch>
            <a:fillRect/>
          </a:stretch>
        </p:blipFill>
        <p:spPr bwMode="auto">
          <a:xfrm>
            <a:off x="2590800" y="5029200"/>
            <a:ext cx="1371600" cy="1600200"/>
          </a:xfrm>
          <a:prstGeom prst="rect">
            <a:avLst/>
          </a:prstGeom>
          <a:noFill/>
        </p:spPr>
      </p:pic>
      <p:sp>
        <p:nvSpPr>
          <p:cNvPr id="16" name="TextBox 15"/>
          <p:cNvSpPr txBox="1"/>
          <p:nvPr/>
        </p:nvSpPr>
        <p:spPr>
          <a:xfrm>
            <a:off x="6096000" y="1498937"/>
            <a:ext cx="3065134" cy="523220"/>
          </a:xfrm>
          <a:prstGeom prst="rect">
            <a:avLst/>
          </a:prstGeom>
          <a:noFill/>
        </p:spPr>
        <p:txBody>
          <a:bodyPr wrap="none" rtlCol="0">
            <a:spAutoFit/>
          </a:bodyPr>
          <a:lstStyle/>
          <a:p>
            <a:pPr defTabSz="914400"/>
            <a:r>
              <a:rPr lang="en-US" sz="2800" b="1" dirty="0" smtClean="0">
                <a:solidFill>
                  <a:prstClr val="black"/>
                </a:solidFill>
                <a:latin typeface="Calibri"/>
              </a:rPr>
              <a:t>CCSS Math and ELA</a:t>
            </a:r>
            <a:endParaRPr lang="en-US" sz="2800" b="1" dirty="0">
              <a:solidFill>
                <a:prstClr val="black"/>
              </a:solidFill>
              <a:latin typeface="Calibri"/>
            </a:endParaRPr>
          </a:p>
        </p:txBody>
      </p:sp>
      <p:sp>
        <p:nvSpPr>
          <p:cNvPr id="17" name="TextBox 16"/>
          <p:cNvSpPr txBox="1"/>
          <p:nvPr/>
        </p:nvSpPr>
        <p:spPr>
          <a:xfrm>
            <a:off x="152400" y="1501914"/>
            <a:ext cx="2819400" cy="954107"/>
          </a:xfrm>
          <a:prstGeom prst="rect">
            <a:avLst/>
          </a:prstGeom>
          <a:noFill/>
        </p:spPr>
        <p:txBody>
          <a:bodyPr wrap="square" rtlCol="0">
            <a:spAutoFit/>
          </a:bodyPr>
          <a:lstStyle/>
          <a:p>
            <a:pPr defTabSz="914400"/>
            <a:r>
              <a:rPr lang="en-US" sz="2800" b="1" dirty="0" smtClean="0">
                <a:solidFill>
                  <a:prstClr val="black"/>
                </a:solidFill>
                <a:latin typeface="Calibri"/>
              </a:rPr>
              <a:t>WA State Science Standards</a:t>
            </a:r>
            <a:endParaRPr lang="en-US" sz="2800" b="1" dirty="0">
              <a:solidFill>
                <a:prstClr val="black"/>
              </a:solidFill>
              <a:latin typeface="Calibri"/>
            </a:endParaRPr>
          </a:p>
        </p:txBody>
      </p:sp>
      <p:sp>
        <p:nvSpPr>
          <p:cNvPr id="18" name="TextBox 17"/>
          <p:cNvSpPr txBox="1"/>
          <p:nvPr/>
        </p:nvSpPr>
        <p:spPr>
          <a:xfrm>
            <a:off x="4014429" y="4876800"/>
            <a:ext cx="2971800" cy="954107"/>
          </a:xfrm>
          <a:prstGeom prst="rect">
            <a:avLst/>
          </a:prstGeom>
          <a:noFill/>
        </p:spPr>
        <p:txBody>
          <a:bodyPr wrap="square" rtlCol="0">
            <a:spAutoFit/>
          </a:bodyPr>
          <a:lstStyle/>
          <a:p>
            <a:pPr defTabSz="914400"/>
            <a:r>
              <a:rPr lang="en-US" sz="2800" b="1" dirty="0" smtClean="0">
                <a:solidFill>
                  <a:prstClr val="black"/>
                </a:solidFill>
                <a:latin typeface="Calibri"/>
              </a:rPr>
              <a:t>Teacher/Principal Evaluation</a:t>
            </a:r>
            <a:endParaRPr lang="en-US" sz="2800" b="1" dirty="0">
              <a:solidFill>
                <a:prstClr val="black"/>
              </a:solidFill>
              <a:latin typeface="Calibri"/>
            </a:endParaRPr>
          </a:p>
        </p:txBody>
      </p:sp>
      <p:sp>
        <p:nvSpPr>
          <p:cNvPr id="19" name="TextBox 18"/>
          <p:cNvSpPr txBox="1"/>
          <p:nvPr/>
        </p:nvSpPr>
        <p:spPr>
          <a:xfrm>
            <a:off x="6477000" y="3124200"/>
            <a:ext cx="2514600" cy="1015663"/>
          </a:xfrm>
          <a:prstGeom prst="rect">
            <a:avLst/>
          </a:prstGeom>
          <a:noFill/>
        </p:spPr>
        <p:txBody>
          <a:bodyPr wrap="square" rtlCol="0">
            <a:spAutoFit/>
          </a:bodyPr>
          <a:lstStyle/>
          <a:p>
            <a:pPr defTabSz="914400"/>
            <a:r>
              <a:rPr lang="en-US" sz="2000" i="1" dirty="0" smtClean="0">
                <a:solidFill>
                  <a:prstClr val="black"/>
                </a:solidFill>
                <a:latin typeface="Calibri"/>
              </a:rPr>
              <a:t>“fully implemented” with “new assessment system” in 2014-15</a:t>
            </a:r>
            <a:endParaRPr lang="en-US" sz="2000" dirty="0">
              <a:solidFill>
                <a:prstClr val="black"/>
              </a:solidFill>
              <a:latin typeface="Calibri"/>
            </a:endParaRPr>
          </a:p>
        </p:txBody>
      </p:sp>
      <p:sp>
        <p:nvSpPr>
          <p:cNvPr id="20" name="TextBox 19"/>
          <p:cNvSpPr txBox="1"/>
          <p:nvPr/>
        </p:nvSpPr>
        <p:spPr>
          <a:xfrm>
            <a:off x="4014429" y="5867400"/>
            <a:ext cx="3048000" cy="707886"/>
          </a:xfrm>
          <a:prstGeom prst="rect">
            <a:avLst/>
          </a:prstGeom>
          <a:noFill/>
        </p:spPr>
        <p:txBody>
          <a:bodyPr wrap="square" rtlCol="0">
            <a:spAutoFit/>
          </a:bodyPr>
          <a:lstStyle/>
          <a:p>
            <a:pPr defTabSz="914400"/>
            <a:r>
              <a:rPr lang="en-US" sz="2000" i="1" dirty="0" smtClean="0">
                <a:solidFill>
                  <a:prstClr val="black"/>
                </a:solidFill>
                <a:latin typeface="Calibri"/>
              </a:rPr>
              <a:t>Statewide implementation 2013-14</a:t>
            </a:r>
            <a:endParaRPr lang="en-US" sz="2000" dirty="0">
              <a:solidFill>
                <a:prstClr val="black"/>
              </a:solidFill>
              <a:latin typeface="Calibri"/>
            </a:endParaRPr>
          </a:p>
        </p:txBody>
      </p:sp>
      <p:pic>
        <p:nvPicPr>
          <p:cNvPr id="21" name="Picture 6" descr="http://www.k12.wa.us/science/images/scienceimage.gif"/>
          <p:cNvPicPr>
            <a:picLocks noChangeAspect="1" noChangeArrowheads="1"/>
          </p:cNvPicPr>
          <p:nvPr/>
        </p:nvPicPr>
        <p:blipFill>
          <a:blip r:embed="rId5" cstate="print"/>
          <a:srcRect/>
          <a:stretch>
            <a:fillRect/>
          </a:stretch>
        </p:blipFill>
        <p:spPr bwMode="auto">
          <a:xfrm>
            <a:off x="381000" y="2416314"/>
            <a:ext cx="1981200" cy="1545772"/>
          </a:xfrm>
          <a:prstGeom prst="rect">
            <a:avLst/>
          </a:prstGeom>
          <a:noFill/>
        </p:spPr>
      </p:pic>
      <p:sp>
        <p:nvSpPr>
          <p:cNvPr id="22" name="TextBox 21"/>
          <p:cNvSpPr txBox="1"/>
          <p:nvPr/>
        </p:nvSpPr>
        <p:spPr>
          <a:xfrm>
            <a:off x="381000" y="3864114"/>
            <a:ext cx="2438400" cy="707886"/>
          </a:xfrm>
          <a:prstGeom prst="rect">
            <a:avLst/>
          </a:prstGeom>
          <a:noFill/>
        </p:spPr>
        <p:txBody>
          <a:bodyPr wrap="square" rtlCol="0">
            <a:spAutoFit/>
          </a:bodyPr>
          <a:lstStyle/>
          <a:p>
            <a:pPr defTabSz="914400"/>
            <a:r>
              <a:rPr lang="en-US" sz="2000" i="1" dirty="0" smtClean="0">
                <a:solidFill>
                  <a:prstClr val="black"/>
                </a:solidFill>
                <a:latin typeface="Calibri"/>
              </a:rPr>
              <a:t>Current assessments through 2017 or 2018</a:t>
            </a:r>
            <a:endParaRPr lang="en-US" sz="2000" dirty="0">
              <a:solidFill>
                <a:prstClr val="black"/>
              </a:solidFill>
              <a:latin typeface="Calibri"/>
            </a:endParaRPr>
          </a:p>
        </p:txBody>
      </p:sp>
      <p:pic>
        <p:nvPicPr>
          <p:cNvPr id="23" name="Picture 2" descr="http://www.nextgenscience.org/sites/all/themes/science/logo.png"/>
          <p:cNvPicPr>
            <a:picLocks noChangeAspect="1" noChangeArrowheads="1"/>
          </p:cNvPicPr>
          <p:nvPr/>
        </p:nvPicPr>
        <p:blipFill>
          <a:blip r:embed="rId6" cstate="print"/>
          <a:srcRect/>
          <a:stretch>
            <a:fillRect/>
          </a:stretch>
        </p:blipFill>
        <p:spPr bwMode="auto">
          <a:xfrm>
            <a:off x="3231483" y="2971800"/>
            <a:ext cx="2595310" cy="1181100"/>
          </a:xfrm>
          <a:prstGeom prst="rect">
            <a:avLst/>
          </a:prstGeom>
          <a:noFill/>
        </p:spPr>
      </p:pic>
      <p:sp>
        <p:nvSpPr>
          <p:cNvPr id="13" name="Rectangle 12"/>
          <p:cNvSpPr/>
          <p:nvPr/>
        </p:nvSpPr>
        <p:spPr>
          <a:xfrm>
            <a:off x="152400" y="1600200"/>
            <a:ext cx="3048000" cy="33528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2" name="Rectangle 11"/>
          <p:cNvSpPr/>
          <p:nvPr/>
        </p:nvSpPr>
        <p:spPr>
          <a:xfrm>
            <a:off x="2438400" y="4724400"/>
            <a:ext cx="5181600" cy="20574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Tree>
    <p:extLst>
      <p:ext uri="{BB962C8B-B14F-4D97-AF65-F5344CB8AC3E}">
        <p14:creationId xmlns:p14="http://schemas.microsoft.com/office/powerpoint/2010/main" val="216498386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534400" cy="792162"/>
          </a:xfrm>
        </p:spPr>
        <p:txBody>
          <a:bodyPr>
            <a:noAutofit/>
          </a:bodyPr>
          <a:lstStyle/>
          <a:p>
            <a:r>
              <a:rPr lang="en-US" sz="3600" dirty="0" smtClean="0"/>
              <a:t>Overlaps in Common Core State Standards and Next Generation Science Standards</a:t>
            </a:r>
            <a:endParaRPr lang="en-US" sz="3600" dirty="0"/>
          </a:p>
        </p:txBody>
      </p:sp>
      <p:sp>
        <p:nvSpPr>
          <p:cNvPr id="5" name="Rectangle 4"/>
          <p:cNvSpPr/>
          <p:nvPr/>
        </p:nvSpPr>
        <p:spPr>
          <a:xfrm>
            <a:off x="0" y="6550223"/>
            <a:ext cx="6248400" cy="307777"/>
          </a:xfrm>
          <a:prstGeom prst="rect">
            <a:avLst/>
          </a:prstGeom>
        </p:spPr>
        <p:txBody>
          <a:bodyPr wrap="square">
            <a:spAutoFit/>
          </a:bodyPr>
          <a:lstStyle/>
          <a:p>
            <a:pPr defTabSz="914400"/>
            <a:r>
              <a:rPr lang="en-US" sz="1400" b="1" i="1" dirty="0" smtClean="0">
                <a:solidFill>
                  <a:prstClr val="black"/>
                </a:solidFill>
                <a:latin typeface="Calibri"/>
              </a:rPr>
              <a:t>CREDIT: Tina </a:t>
            </a:r>
            <a:r>
              <a:rPr lang="en-US" sz="1400" b="1" i="1" dirty="0" err="1" smtClean="0">
                <a:solidFill>
                  <a:prstClr val="black"/>
                </a:solidFill>
                <a:latin typeface="Calibri"/>
              </a:rPr>
              <a:t>Cheuk</a:t>
            </a:r>
            <a:r>
              <a:rPr lang="en-US" sz="1400" i="1" dirty="0" smtClean="0">
                <a:solidFill>
                  <a:prstClr val="black"/>
                </a:solidFill>
                <a:latin typeface="Calibri"/>
              </a:rPr>
              <a:t>, </a:t>
            </a:r>
            <a:r>
              <a:rPr lang="en-US" sz="1200" i="1" dirty="0" smtClean="0">
                <a:solidFill>
                  <a:prstClr val="black"/>
                </a:solidFill>
                <a:latin typeface="Calibri"/>
              </a:rPr>
              <a:t>Understanding Language Initiative, Stanford University</a:t>
            </a:r>
            <a:endParaRPr lang="en-US" sz="1200" i="1" dirty="0">
              <a:solidFill>
                <a:prstClr val="black"/>
              </a:solidFill>
              <a:latin typeface="Calibri"/>
            </a:endParaRPr>
          </a:p>
        </p:txBody>
      </p:sp>
      <p:grpSp>
        <p:nvGrpSpPr>
          <p:cNvPr id="3" name="Group 30"/>
          <p:cNvGrpSpPr/>
          <p:nvPr/>
        </p:nvGrpSpPr>
        <p:grpSpPr>
          <a:xfrm>
            <a:off x="228600" y="1263650"/>
            <a:ext cx="8534400" cy="5275263"/>
            <a:chOff x="228600" y="1263650"/>
            <a:chExt cx="8534400" cy="5275263"/>
          </a:xfrm>
        </p:grpSpPr>
        <p:pic>
          <p:nvPicPr>
            <p:cNvPr id="1031" name="Picture 7"/>
            <p:cNvPicPr>
              <a:picLocks noChangeAspect="1" noChangeArrowheads="1"/>
            </p:cNvPicPr>
            <p:nvPr/>
          </p:nvPicPr>
          <p:blipFill>
            <a:blip r:embed="rId3" cstate="print"/>
            <a:srcRect/>
            <a:stretch>
              <a:fillRect/>
            </a:stretch>
          </p:blipFill>
          <p:spPr bwMode="auto">
            <a:xfrm>
              <a:off x="1411288" y="1263650"/>
              <a:ext cx="6581775" cy="5203826"/>
            </a:xfrm>
            <a:prstGeom prst="rect">
              <a:avLst/>
            </a:prstGeom>
            <a:noFill/>
            <a:ln w="9525">
              <a:noFill/>
              <a:miter lim="800000"/>
              <a:headEnd/>
              <a:tailEnd/>
            </a:ln>
          </p:spPr>
        </p:pic>
        <p:sp>
          <p:nvSpPr>
            <p:cNvPr id="1032" name="Freeform 8"/>
            <p:cNvSpPr>
              <a:spLocks noEditPoints="1"/>
            </p:cNvSpPr>
            <p:nvPr/>
          </p:nvSpPr>
          <p:spPr bwMode="auto">
            <a:xfrm>
              <a:off x="3744913" y="3514725"/>
              <a:ext cx="2005013" cy="577850"/>
            </a:xfrm>
            <a:custGeom>
              <a:avLst/>
              <a:gdLst/>
              <a:ahLst/>
              <a:cxnLst>
                <a:cxn ang="0">
                  <a:pos x="13" y="589"/>
                </a:cxn>
                <a:cxn ang="0">
                  <a:pos x="63" y="434"/>
                </a:cxn>
                <a:cxn ang="0">
                  <a:pos x="205" y="223"/>
                </a:cxn>
                <a:cxn ang="0">
                  <a:pos x="333" y="118"/>
                </a:cxn>
                <a:cxn ang="0">
                  <a:pos x="571" y="18"/>
                </a:cxn>
                <a:cxn ang="0">
                  <a:pos x="724" y="0"/>
                </a:cxn>
                <a:cxn ang="0">
                  <a:pos x="12820" y="13"/>
                </a:cxn>
                <a:cxn ang="0">
                  <a:pos x="12977" y="63"/>
                </a:cxn>
                <a:cxn ang="0">
                  <a:pos x="13187" y="205"/>
                </a:cxn>
                <a:cxn ang="0">
                  <a:pos x="13292" y="332"/>
                </a:cxn>
                <a:cxn ang="0">
                  <a:pos x="13392" y="570"/>
                </a:cxn>
                <a:cxn ang="0">
                  <a:pos x="13410" y="723"/>
                </a:cxn>
                <a:cxn ang="0">
                  <a:pos x="13397" y="3259"/>
                </a:cxn>
                <a:cxn ang="0">
                  <a:pos x="13347" y="3416"/>
                </a:cxn>
                <a:cxn ang="0">
                  <a:pos x="13205" y="3627"/>
                </a:cxn>
                <a:cxn ang="0">
                  <a:pos x="13078" y="3732"/>
                </a:cxn>
                <a:cxn ang="0">
                  <a:pos x="12840" y="3832"/>
                </a:cxn>
                <a:cxn ang="0">
                  <a:pos x="12687" y="3850"/>
                </a:cxn>
                <a:cxn ang="0">
                  <a:pos x="590" y="3837"/>
                </a:cxn>
                <a:cxn ang="0">
                  <a:pos x="434" y="3787"/>
                </a:cxn>
                <a:cxn ang="0">
                  <a:pos x="223" y="3645"/>
                </a:cxn>
                <a:cxn ang="0">
                  <a:pos x="118" y="3517"/>
                </a:cxn>
                <a:cxn ang="0">
                  <a:pos x="18" y="3279"/>
                </a:cxn>
                <a:cxn ang="0">
                  <a:pos x="0" y="3126"/>
                </a:cxn>
                <a:cxn ang="0">
                  <a:pos x="267" y="3160"/>
                </a:cxn>
                <a:cxn ang="0">
                  <a:pos x="306" y="3313"/>
                </a:cxn>
                <a:cxn ang="0">
                  <a:pos x="337" y="3369"/>
                </a:cxn>
                <a:cxn ang="0">
                  <a:pos x="481" y="3513"/>
                </a:cxn>
                <a:cxn ang="0">
                  <a:pos x="537" y="3544"/>
                </a:cxn>
                <a:cxn ang="0">
                  <a:pos x="676" y="3582"/>
                </a:cxn>
                <a:cxn ang="0">
                  <a:pos x="12721" y="3583"/>
                </a:cxn>
                <a:cxn ang="0">
                  <a:pos x="12874" y="3544"/>
                </a:cxn>
                <a:cxn ang="0">
                  <a:pos x="12930" y="3513"/>
                </a:cxn>
                <a:cxn ang="0">
                  <a:pos x="13073" y="3369"/>
                </a:cxn>
                <a:cxn ang="0">
                  <a:pos x="13104" y="3313"/>
                </a:cxn>
                <a:cxn ang="0">
                  <a:pos x="13142" y="3174"/>
                </a:cxn>
                <a:cxn ang="0">
                  <a:pos x="13143" y="688"/>
                </a:cxn>
                <a:cxn ang="0">
                  <a:pos x="13104" y="537"/>
                </a:cxn>
                <a:cxn ang="0">
                  <a:pos x="13073" y="480"/>
                </a:cxn>
                <a:cxn ang="0">
                  <a:pos x="12930" y="337"/>
                </a:cxn>
                <a:cxn ang="0">
                  <a:pos x="12874" y="306"/>
                </a:cxn>
                <a:cxn ang="0">
                  <a:pos x="12735" y="268"/>
                </a:cxn>
                <a:cxn ang="0">
                  <a:pos x="689" y="267"/>
                </a:cxn>
                <a:cxn ang="0">
                  <a:pos x="537" y="306"/>
                </a:cxn>
                <a:cxn ang="0">
                  <a:pos x="481" y="337"/>
                </a:cxn>
                <a:cxn ang="0">
                  <a:pos x="337" y="480"/>
                </a:cxn>
                <a:cxn ang="0">
                  <a:pos x="306" y="537"/>
                </a:cxn>
                <a:cxn ang="0">
                  <a:pos x="268" y="675"/>
                </a:cxn>
              </a:cxnLst>
              <a:rect l="0" t="0" r="r" b="b"/>
              <a:pathLst>
                <a:path w="13410" h="3850">
                  <a:moveTo>
                    <a:pt x="0" y="729"/>
                  </a:moveTo>
                  <a:lnTo>
                    <a:pt x="3" y="662"/>
                  </a:lnTo>
                  <a:lnTo>
                    <a:pt x="13" y="589"/>
                  </a:lnTo>
                  <a:cubicBezTo>
                    <a:pt x="14" y="583"/>
                    <a:pt x="16" y="576"/>
                    <a:pt x="18" y="570"/>
                  </a:cubicBezTo>
                  <a:lnTo>
                    <a:pt x="53" y="458"/>
                  </a:lnTo>
                  <a:cubicBezTo>
                    <a:pt x="55" y="450"/>
                    <a:pt x="59" y="442"/>
                    <a:pt x="63" y="434"/>
                  </a:cubicBezTo>
                  <a:lnTo>
                    <a:pt x="118" y="332"/>
                  </a:lnTo>
                  <a:cubicBezTo>
                    <a:pt x="122" y="325"/>
                    <a:pt x="127" y="317"/>
                    <a:pt x="132" y="311"/>
                  </a:cubicBezTo>
                  <a:lnTo>
                    <a:pt x="205" y="223"/>
                  </a:lnTo>
                  <a:cubicBezTo>
                    <a:pt x="211" y="216"/>
                    <a:pt x="217" y="210"/>
                    <a:pt x="223" y="205"/>
                  </a:cubicBezTo>
                  <a:lnTo>
                    <a:pt x="312" y="132"/>
                  </a:lnTo>
                  <a:cubicBezTo>
                    <a:pt x="319" y="127"/>
                    <a:pt x="326" y="122"/>
                    <a:pt x="333" y="118"/>
                  </a:cubicBezTo>
                  <a:lnTo>
                    <a:pt x="434" y="63"/>
                  </a:lnTo>
                  <a:cubicBezTo>
                    <a:pt x="442" y="59"/>
                    <a:pt x="450" y="55"/>
                    <a:pt x="458" y="53"/>
                  </a:cubicBezTo>
                  <a:lnTo>
                    <a:pt x="571" y="18"/>
                  </a:lnTo>
                  <a:cubicBezTo>
                    <a:pt x="577" y="16"/>
                    <a:pt x="584" y="14"/>
                    <a:pt x="590" y="13"/>
                  </a:cubicBezTo>
                  <a:lnTo>
                    <a:pt x="649" y="4"/>
                  </a:lnTo>
                  <a:lnTo>
                    <a:pt x="724" y="0"/>
                  </a:lnTo>
                  <a:lnTo>
                    <a:pt x="12680" y="0"/>
                  </a:lnTo>
                  <a:lnTo>
                    <a:pt x="12748" y="3"/>
                  </a:lnTo>
                  <a:lnTo>
                    <a:pt x="12820" y="13"/>
                  </a:lnTo>
                  <a:cubicBezTo>
                    <a:pt x="12827" y="14"/>
                    <a:pt x="12833" y="16"/>
                    <a:pt x="12840" y="18"/>
                  </a:cubicBezTo>
                  <a:lnTo>
                    <a:pt x="12953" y="53"/>
                  </a:lnTo>
                  <a:cubicBezTo>
                    <a:pt x="12961" y="55"/>
                    <a:pt x="12969" y="59"/>
                    <a:pt x="12977" y="63"/>
                  </a:cubicBezTo>
                  <a:lnTo>
                    <a:pt x="13078" y="118"/>
                  </a:lnTo>
                  <a:cubicBezTo>
                    <a:pt x="13085" y="122"/>
                    <a:pt x="13093" y="127"/>
                    <a:pt x="13099" y="132"/>
                  </a:cubicBezTo>
                  <a:lnTo>
                    <a:pt x="13187" y="205"/>
                  </a:lnTo>
                  <a:cubicBezTo>
                    <a:pt x="13194" y="211"/>
                    <a:pt x="13199" y="216"/>
                    <a:pt x="13205" y="223"/>
                  </a:cubicBezTo>
                  <a:lnTo>
                    <a:pt x="13278" y="311"/>
                  </a:lnTo>
                  <a:cubicBezTo>
                    <a:pt x="13283" y="317"/>
                    <a:pt x="13288" y="325"/>
                    <a:pt x="13292" y="332"/>
                  </a:cubicBezTo>
                  <a:lnTo>
                    <a:pt x="13347" y="434"/>
                  </a:lnTo>
                  <a:cubicBezTo>
                    <a:pt x="13351" y="442"/>
                    <a:pt x="13355" y="450"/>
                    <a:pt x="13357" y="458"/>
                  </a:cubicBezTo>
                  <a:lnTo>
                    <a:pt x="13392" y="570"/>
                  </a:lnTo>
                  <a:cubicBezTo>
                    <a:pt x="13394" y="576"/>
                    <a:pt x="13396" y="583"/>
                    <a:pt x="13397" y="589"/>
                  </a:cubicBezTo>
                  <a:lnTo>
                    <a:pt x="13406" y="648"/>
                  </a:lnTo>
                  <a:lnTo>
                    <a:pt x="13410" y="723"/>
                  </a:lnTo>
                  <a:lnTo>
                    <a:pt x="13410" y="3119"/>
                  </a:lnTo>
                  <a:lnTo>
                    <a:pt x="13407" y="3187"/>
                  </a:lnTo>
                  <a:lnTo>
                    <a:pt x="13397" y="3259"/>
                  </a:lnTo>
                  <a:cubicBezTo>
                    <a:pt x="13396" y="3266"/>
                    <a:pt x="13394" y="3272"/>
                    <a:pt x="13392" y="3279"/>
                  </a:cubicBezTo>
                  <a:lnTo>
                    <a:pt x="13357" y="3392"/>
                  </a:lnTo>
                  <a:cubicBezTo>
                    <a:pt x="13355" y="3400"/>
                    <a:pt x="13351" y="3408"/>
                    <a:pt x="13347" y="3416"/>
                  </a:cubicBezTo>
                  <a:lnTo>
                    <a:pt x="13292" y="3517"/>
                  </a:lnTo>
                  <a:cubicBezTo>
                    <a:pt x="13288" y="3524"/>
                    <a:pt x="13283" y="3531"/>
                    <a:pt x="13278" y="3538"/>
                  </a:cubicBezTo>
                  <a:lnTo>
                    <a:pt x="13205" y="3627"/>
                  </a:lnTo>
                  <a:cubicBezTo>
                    <a:pt x="13200" y="3633"/>
                    <a:pt x="13194" y="3639"/>
                    <a:pt x="13187" y="3645"/>
                  </a:cubicBezTo>
                  <a:lnTo>
                    <a:pt x="13099" y="3718"/>
                  </a:lnTo>
                  <a:cubicBezTo>
                    <a:pt x="13093" y="3723"/>
                    <a:pt x="13085" y="3728"/>
                    <a:pt x="13078" y="3732"/>
                  </a:cubicBezTo>
                  <a:lnTo>
                    <a:pt x="12977" y="3787"/>
                  </a:lnTo>
                  <a:cubicBezTo>
                    <a:pt x="12969" y="3791"/>
                    <a:pt x="12961" y="3795"/>
                    <a:pt x="12953" y="3797"/>
                  </a:cubicBezTo>
                  <a:lnTo>
                    <a:pt x="12840" y="3832"/>
                  </a:lnTo>
                  <a:cubicBezTo>
                    <a:pt x="12833" y="3834"/>
                    <a:pt x="12827" y="3836"/>
                    <a:pt x="12820" y="3837"/>
                  </a:cubicBezTo>
                  <a:lnTo>
                    <a:pt x="12761" y="3846"/>
                  </a:lnTo>
                  <a:lnTo>
                    <a:pt x="12687" y="3850"/>
                  </a:lnTo>
                  <a:lnTo>
                    <a:pt x="730" y="3850"/>
                  </a:lnTo>
                  <a:lnTo>
                    <a:pt x="663" y="3847"/>
                  </a:lnTo>
                  <a:lnTo>
                    <a:pt x="590" y="3837"/>
                  </a:lnTo>
                  <a:cubicBezTo>
                    <a:pt x="584" y="3836"/>
                    <a:pt x="577" y="3834"/>
                    <a:pt x="571" y="3832"/>
                  </a:cubicBezTo>
                  <a:lnTo>
                    <a:pt x="458" y="3797"/>
                  </a:lnTo>
                  <a:cubicBezTo>
                    <a:pt x="450" y="3795"/>
                    <a:pt x="442" y="3791"/>
                    <a:pt x="434" y="3787"/>
                  </a:cubicBezTo>
                  <a:lnTo>
                    <a:pt x="333" y="3732"/>
                  </a:lnTo>
                  <a:cubicBezTo>
                    <a:pt x="326" y="3728"/>
                    <a:pt x="319" y="3723"/>
                    <a:pt x="312" y="3718"/>
                  </a:cubicBezTo>
                  <a:lnTo>
                    <a:pt x="223" y="3645"/>
                  </a:lnTo>
                  <a:cubicBezTo>
                    <a:pt x="217" y="3640"/>
                    <a:pt x="210" y="3633"/>
                    <a:pt x="205" y="3627"/>
                  </a:cubicBezTo>
                  <a:lnTo>
                    <a:pt x="132" y="3538"/>
                  </a:lnTo>
                  <a:cubicBezTo>
                    <a:pt x="127" y="3531"/>
                    <a:pt x="122" y="3524"/>
                    <a:pt x="118" y="3517"/>
                  </a:cubicBezTo>
                  <a:lnTo>
                    <a:pt x="63" y="3416"/>
                  </a:lnTo>
                  <a:cubicBezTo>
                    <a:pt x="59" y="3408"/>
                    <a:pt x="55" y="3400"/>
                    <a:pt x="53" y="3392"/>
                  </a:cubicBezTo>
                  <a:lnTo>
                    <a:pt x="18" y="3279"/>
                  </a:lnTo>
                  <a:cubicBezTo>
                    <a:pt x="16" y="3272"/>
                    <a:pt x="14" y="3266"/>
                    <a:pt x="13" y="3259"/>
                  </a:cubicBezTo>
                  <a:lnTo>
                    <a:pt x="4" y="3200"/>
                  </a:lnTo>
                  <a:lnTo>
                    <a:pt x="0" y="3126"/>
                  </a:lnTo>
                  <a:lnTo>
                    <a:pt x="0" y="729"/>
                  </a:lnTo>
                  <a:close/>
                  <a:moveTo>
                    <a:pt x="265" y="3113"/>
                  </a:moveTo>
                  <a:lnTo>
                    <a:pt x="267" y="3160"/>
                  </a:lnTo>
                  <a:lnTo>
                    <a:pt x="276" y="3219"/>
                  </a:lnTo>
                  <a:lnTo>
                    <a:pt x="271" y="3200"/>
                  </a:lnTo>
                  <a:lnTo>
                    <a:pt x="306" y="3313"/>
                  </a:lnTo>
                  <a:lnTo>
                    <a:pt x="296" y="3289"/>
                  </a:lnTo>
                  <a:lnTo>
                    <a:pt x="351" y="3390"/>
                  </a:lnTo>
                  <a:lnTo>
                    <a:pt x="337" y="3369"/>
                  </a:lnTo>
                  <a:lnTo>
                    <a:pt x="410" y="3458"/>
                  </a:lnTo>
                  <a:lnTo>
                    <a:pt x="392" y="3440"/>
                  </a:lnTo>
                  <a:lnTo>
                    <a:pt x="481" y="3513"/>
                  </a:lnTo>
                  <a:lnTo>
                    <a:pt x="460" y="3499"/>
                  </a:lnTo>
                  <a:lnTo>
                    <a:pt x="561" y="3554"/>
                  </a:lnTo>
                  <a:lnTo>
                    <a:pt x="537" y="3544"/>
                  </a:lnTo>
                  <a:lnTo>
                    <a:pt x="650" y="3579"/>
                  </a:lnTo>
                  <a:lnTo>
                    <a:pt x="630" y="3574"/>
                  </a:lnTo>
                  <a:lnTo>
                    <a:pt x="676" y="3582"/>
                  </a:lnTo>
                  <a:lnTo>
                    <a:pt x="730" y="3585"/>
                  </a:lnTo>
                  <a:lnTo>
                    <a:pt x="12674" y="3585"/>
                  </a:lnTo>
                  <a:lnTo>
                    <a:pt x="12721" y="3583"/>
                  </a:lnTo>
                  <a:lnTo>
                    <a:pt x="12780" y="3574"/>
                  </a:lnTo>
                  <a:lnTo>
                    <a:pt x="12761" y="3579"/>
                  </a:lnTo>
                  <a:lnTo>
                    <a:pt x="12874" y="3544"/>
                  </a:lnTo>
                  <a:lnTo>
                    <a:pt x="12850" y="3554"/>
                  </a:lnTo>
                  <a:lnTo>
                    <a:pt x="12951" y="3499"/>
                  </a:lnTo>
                  <a:lnTo>
                    <a:pt x="12930" y="3513"/>
                  </a:lnTo>
                  <a:lnTo>
                    <a:pt x="13018" y="3440"/>
                  </a:lnTo>
                  <a:lnTo>
                    <a:pt x="13000" y="3458"/>
                  </a:lnTo>
                  <a:lnTo>
                    <a:pt x="13073" y="3369"/>
                  </a:lnTo>
                  <a:lnTo>
                    <a:pt x="13059" y="3390"/>
                  </a:lnTo>
                  <a:lnTo>
                    <a:pt x="13114" y="3289"/>
                  </a:lnTo>
                  <a:lnTo>
                    <a:pt x="13104" y="3313"/>
                  </a:lnTo>
                  <a:lnTo>
                    <a:pt x="13139" y="3200"/>
                  </a:lnTo>
                  <a:lnTo>
                    <a:pt x="13134" y="3219"/>
                  </a:lnTo>
                  <a:lnTo>
                    <a:pt x="13142" y="3174"/>
                  </a:lnTo>
                  <a:lnTo>
                    <a:pt x="13145" y="3119"/>
                  </a:lnTo>
                  <a:lnTo>
                    <a:pt x="13145" y="736"/>
                  </a:lnTo>
                  <a:lnTo>
                    <a:pt x="13143" y="688"/>
                  </a:lnTo>
                  <a:lnTo>
                    <a:pt x="13134" y="629"/>
                  </a:lnTo>
                  <a:lnTo>
                    <a:pt x="13139" y="649"/>
                  </a:lnTo>
                  <a:lnTo>
                    <a:pt x="13104" y="537"/>
                  </a:lnTo>
                  <a:lnTo>
                    <a:pt x="13114" y="560"/>
                  </a:lnTo>
                  <a:lnTo>
                    <a:pt x="13059" y="458"/>
                  </a:lnTo>
                  <a:lnTo>
                    <a:pt x="13073" y="480"/>
                  </a:lnTo>
                  <a:lnTo>
                    <a:pt x="13000" y="392"/>
                  </a:lnTo>
                  <a:lnTo>
                    <a:pt x="13018" y="410"/>
                  </a:lnTo>
                  <a:lnTo>
                    <a:pt x="12930" y="337"/>
                  </a:lnTo>
                  <a:lnTo>
                    <a:pt x="12951" y="351"/>
                  </a:lnTo>
                  <a:lnTo>
                    <a:pt x="12850" y="296"/>
                  </a:lnTo>
                  <a:lnTo>
                    <a:pt x="12874" y="306"/>
                  </a:lnTo>
                  <a:lnTo>
                    <a:pt x="12761" y="271"/>
                  </a:lnTo>
                  <a:lnTo>
                    <a:pt x="12780" y="276"/>
                  </a:lnTo>
                  <a:lnTo>
                    <a:pt x="12735" y="268"/>
                  </a:lnTo>
                  <a:lnTo>
                    <a:pt x="12680" y="265"/>
                  </a:lnTo>
                  <a:lnTo>
                    <a:pt x="737" y="265"/>
                  </a:lnTo>
                  <a:lnTo>
                    <a:pt x="689" y="267"/>
                  </a:lnTo>
                  <a:lnTo>
                    <a:pt x="630" y="276"/>
                  </a:lnTo>
                  <a:lnTo>
                    <a:pt x="650" y="271"/>
                  </a:lnTo>
                  <a:lnTo>
                    <a:pt x="537" y="306"/>
                  </a:lnTo>
                  <a:lnTo>
                    <a:pt x="561" y="296"/>
                  </a:lnTo>
                  <a:lnTo>
                    <a:pt x="460" y="351"/>
                  </a:lnTo>
                  <a:lnTo>
                    <a:pt x="481" y="337"/>
                  </a:lnTo>
                  <a:lnTo>
                    <a:pt x="392" y="410"/>
                  </a:lnTo>
                  <a:lnTo>
                    <a:pt x="410" y="392"/>
                  </a:lnTo>
                  <a:lnTo>
                    <a:pt x="337" y="480"/>
                  </a:lnTo>
                  <a:lnTo>
                    <a:pt x="351" y="458"/>
                  </a:lnTo>
                  <a:lnTo>
                    <a:pt x="296" y="560"/>
                  </a:lnTo>
                  <a:lnTo>
                    <a:pt x="306" y="537"/>
                  </a:lnTo>
                  <a:lnTo>
                    <a:pt x="271" y="649"/>
                  </a:lnTo>
                  <a:lnTo>
                    <a:pt x="276" y="629"/>
                  </a:lnTo>
                  <a:lnTo>
                    <a:pt x="268" y="675"/>
                  </a:lnTo>
                  <a:lnTo>
                    <a:pt x="265" y="729"/>
                  </a:lnTo>
                  <a:lnTo>
                    <a:pt x="265" y="3113"/>
                  </a:ln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a:solidFill>
                  <a:prstClr val="black"/>
                </a:solidFill>
                <a:latin typeface="Calibri"/>
              </a:endParaRPr>
            </a:p>
          </p:txBody>
        </p:sp>
        <p:sp>
          <p:nvSpPr>
            <p:cNvPr id="1033" name="Rectangle 9"/>
            <p:cNvSpPr>
              <a:spLocks noChangeArrowheads="1"/>
            </p:cNvSpPr>
            <p:nvPr/>
          </p:nvSpPr>
          <p:spPr bwMode="auto">
            <a:xfrm>
              <a:off x="6578601" y="2789237"/>
              <a:ext cx="1128713" cy="3587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smtClean="0">
                  <a:solidFill>
                    <a:srgbClr val="FF0000"/>
                  </a:solidFill>
                  <a:latin typeface="Calibri" pitchFamily="34" charset="0"/>
                </a:rPr>
                <a:t>Engage in </a:t>
              </a:r>
              <a:endParaRPr lang="en-US" smtClean="0">
                <a:solidFill>
                  <a:prstClr val="black"/>
                </a:solidFill>
                <a:latin typeface="Arial" pitchFamily="34" charset="0"/>
              </a:endParaRPr>
            </a:p>
          </p:txBody>
        </p:sp>
        <p:sp>
          <p:nvSpPr>
            <p:cNvPr id="1034" name="Rectangle 10"/>
            <p:cNvSpPr>
              <a:spLocks noChangeArrowheads="1"/>
            </p:cNvSpPr>
            <p:nvPr/>
          </p:nvSpPr>
          <p:spPr bwMode="auto">
            <a:xfrm>
              <a:off x="6578601" y="3078162"/>
              <a:ext cx="1689100" cy="3571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smtClean="0">
                  <a:solidFill>
                    <a:srgbClr val="FF0000"/>
                  </a:solidFill>
                  <a:latin typeface="Calibri" pitchFamily="34" charset="0"/>
                </a:rPr>
                <a:t>argument from </a:t>
              </a:r>
              <a:endParaRPr lang="en-US" smtClean="0">
                <a:solidFill>
                  <a:prstClr val="black"/>
                </a:solidFill>
                <a:latin typeface="Arial" pitchFamily="34" charset="0"/>
              </a:endParaRPr>
            </a:p>
          </p:txBody>
        </p:sp>
        <p:sp>
          <p:nvSpPr>
            <p:cNvPr id="1035" name="Rectangle 11"/>
            <p:cNvSpPr>
              <a:spLocks noChangeArrowheads="1"/>
            </p:cNvSpPr>
            <p:nvPr/>
          </p:nvSpPr>
          <p:spPr bwMode="auto">
            <a:xfrm>
              <a:off x="6578601" y="3363912"/>
              <a:ext cx="1014413" cy="3571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smtClean="0">
                  <a:solidFill>
                    <a:srgbClr val="FF0000"/>
                  </a:solidFill>
                  <a:latin typeface="Calibri" pitchFamily="34" charset="0"/>
                </a:rPr>
                <a:t>evidence</a:t>
              </a:r>
              <a:endParaRPr lang="en-US" smtClean="0">
                <a:solidFill>
                  <a:prstClr val="black"/>
                </a:solidFill>
                <a:latin typeface="Arial" pitchFamily="34" charset="0"/>
              </a:endParaRPr>
            </a:p>
          </p:txBody>
        </p:sp>
        <p:sp>
          <p:nvSpPr>
            <p:cNvPr id="1036" name="Rectangle 12"/>
            <p:cNvSpPr>
              <a:spLocks noChangeArrowheads="1"/>
            </p:cNvSpPr>
            <p:nvPr/>
          </p:nvSpPr>
          <p:spPr bwMode="auto">
            <a:xfrm>
              <a:off x="228600" y="2908300"/>
              <a:ext cx="1785938" cy="3587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dirty="0" smtClean="0">
                  <a:solidFill>
                    <a:srgbClr val="FF0000"/>
                  </a:solidFill>
                  <a:latin typeface="Calibri" pitchFamily="34" charset="0"/>
                </a:rPr>
                <a:t>Construct viable </a:t>
              </a:r>
              <a:endParaRPr lang="en-US" dirty="0" smtClean="0">
                <a:solidFill>
                  <a:prstClr val="black"/>
                </a:solidFill>
                <a:latin typeface="Arial" pitchFamily="34" charset="0"/>
              </a:endParaRPr>
            </a:p>
          </p:txBody>
        </p:sp>
        <p:sp>
          <p:nvSpPr>
            <p:cNvPr id="1037" name="Rectangle 13"/>
            <p:cNvSpPr>
              <a:spLocks noChangeArrowheads="1"/>
            </p:cNvSpPr>
            <p:nvPr/>
          </p:nvSpPr>
          <p:spPr bwMode="auto">
            <a:xfrm>
              <a:off x="228600" y="3197225"/>
              <a:ext cx="1673225" cy="3587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smtClean="0">
                  <a:solidFill>
                    <a:srgbClr val="FF0000"/>
                  </a:solidFill>
                  <a:latin typeface="Calibri" pitchFamily="34" charset="0"/>
                </a:rPr>
                <a:t>arguments and </a:t>
              </a:r>
              <a:endParaRPr lang="en-US" smtClean="0">
                <a:solidFill>
                  <a:prstClr val="black"/>
                </a:solidFill>
                <a:latin typeface="Arial" pitchFamily="34" charset="0"/>
              </a:endParaRPr>
            </a:p>
          </p:txBody>
        </p:sp>
        <p:sp>
          <p:nvSpPr>
            <p:cNvPr id="1038" name="Rectangle 14"/>
            <p:cNvSpPr>
              <a:spLocks noChangeArrowheads="1"/>
            </p:cNvSpPr>
            <p:nvPr/>
          </p:nvSpPr>
          <p:spPr bwMode="auto">
            <a:xfrm>
              <a:off x="228600" y="3482975"/>
              <a:ext cx="1327150" cy="3587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dirty="0" smtClean="0">
                  <a:solidFill>
                    <a:srgbClr val="FF0000"/>
                  </a:solidFill>
                  <a:latin typeface="Calibri" pitchFamily="34" charset="0"/>
                </a:rPr>
                <a:t>critique the </a:t>
              </a:r>
              <a:endParaRPr lang="en-US" dirty="0" smtClean="0">
                <a:solidFill>
                  <a:prstClr val="black"/>
                </a:solidFill>
                <a:latin typeface="Arial" pitchFamily="34" charset="0"/>
              </a:endParaRPr>
            </a:p>
          </p:txBody>
        </p:sp>
        <p:sp>
          <p:nvSpPr>
            <p:cNvPr id="1039" name="Rectangle 15"/>
            <p:cNvSpPr>
              <a:spLocks noChangeArrowheads="1"/>
            </p:cNvSpPr>
            <p:nvPr/>
          </p:nvSpPr>
          <p:spPr bwMode="auto">
            <a:xfrm>
              <a:off x="228600" y="3771900"/>
              <a:ext cx="1412875" cy="3571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dirty="0" smtClean="0">
                  <a:solidFill>
                    <a:srgbClr val="FF0000"/>
                  </a:solidFill>
                  <a:latin typeface="Calibri" pitchFamily="34" charset="0"/>
                </a:rPr>
                <a:t>reasoning of </a:t>
              </a:r>
              <a:endParaRPr lang="en-US" dirty="0" smtClean="0">
                <a:solidFill>
                  <a:prstClr val="black"/>
                </a:solidFill>
                <a:latin typeface="Arial" pitchFamily="34" charset="0"/>
              </a:endParaRPr>
            </a:p>
          </p:txBody>
        </p:sp>
        <p:sp>
          <p:nvSpPr>
            <p:cNvPr id="1040" name="Rectangle 16"/>
            <p:cNvSpPr>
              <a:spLocks noChangeArrowheads="1"/>
            </p:cNvSpPr>
            <p:nvPr/>
          </p:nvSpPr>
          <p:spPr bwMode="auto">
            <a:xfrm>
              <a:off x="228600" y="4059238"/>
              <a:ext cx="765175" cy="3571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smtClean="0">
                  <a:solidFill>
                    <a:srgbClr val="FF0000"/>
                  </a:solidFill>
                  <a:latin typeface="Calibri" pitchFamily="34" charset="0"/>
                </a:rPr>
                <a:t>others</a:t>
              </a:r>
              <a:endParaRPr lang="en-US" smtClean="0">
                <a:solidFill>
                  <a:prstClr val="black"/>
                </a:solidFill>
                <a:latin typeface="Arial" pitchFamily="34" charset="0"/>
              </a:endParaRPr>
            </a:p>
          </p:txBody>
        </p:sp>
        <p:sp>
          <p:nvSpPr>
            <p:cNvPr id="1041" name="Rectangle 17"/>
            <p:cNvSpPr>
              <a:spLocks noChangeArrowheads="1"/>
            </p:cNvSpPr>
            <p:nvPr/>
          </p:nvSpPr>
          <p:spPr bwMode="auto">
            <a:xfrm>
              <a:off x="7126287" y="4456113"/>
              <a:ext cx="744538" cy="3571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dirty="0" smtClean="0">
                  <a:solidFill>
                    <a:srgbClr val="FF0000"/>
                  </a:solidFill>
                  <a:latin typeface="Calibri" pitchFamily="34" charset="0"/>
                </a:rPr>
                <a:t>Write </a:t>
              </a:r>
              <a:endParaRPr lang="en-US" dirty="0" smtClean="0">
                <a:solidFill>
                  <a:prstClr val="black"/>
                </a:solidFill>
                <a:latin typeface="Arial" pitchFamily="34" charset="0"/>
              </a:endParaRPr>
            </a:p>
          </p:txBody>
        </p:sp>
        <p:sp>
          <p:nvSpPr>
            <p:cNvPr id="1042" name="Rectangle 18"/>
            <p:cNvSpPr>
              <a:spLocks noChangeArrowheads="1"/>
            </p:cNvSpPr>
            <p:nvPr/>
          </p:nvSpPr>
          <p:spPr bwMode="auto">
            <a:xfrm>
              <a:off x="7126287" y="4743450"/>
              <a:ext cx="1509713" cy="3587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dirty="0" smtClean="0">
                  <a:solidFill>
                    <a:srgbClr val="FF0000"/>
                  </a:solidFill>
                  <a:latin typeface="Calibri" pitchFamily="34" charset="0"/>
                </a:rPr>
                <a:t>arguments to </a:t>
              </a:r>
              <a:endParaRPr lang="en-US" dirty="0" smtClean="0">
                <a:solidFill>
                  <a:prstClr val="black"/>
                </a:solidFill>
                <a:latin typeface="Arial" pitchFamily="34" charset="0"/>
              </a:endParaRPr>
            </a:p>
          </p:txBody>
        </p:sp>
        <p:sp>
          <p:nvSpPr>
            <p:cNvPr id="1043" name="Rectangle 19"/>
            <p:cNvSpPr>
              <a:spLocks noChangeArrowheads="1"/>
            </p:cNvSpPr>
            <p:nvPr/>
          </p:nvSpPr>
          <p:spPr bwMode="auto">
            <a:xfrm>
              <a:off x="7126287" y="5030788"/>
              <a:ext cx="1636713" cy="3571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smtClean="0">
                  <a:solidFill>
                    <a:srgbClr val="FF0000"/>
                  </a:solidFill>
                  <a:latin typeface="Calibri" pitchFamily="34" charset="0"/>
                </a:rPr>
                <a:t>support claims </a:t>
              </a:r>
              <a:endParaRPr lang="en-US" smtClean="0">
                <a:solidFill>
                  <a:prstClr val="black"/>
                </a:solidFill>
                <a:latin typeface="Arial" pitchFamily="34" charset="0"/>
              </a:endParaRPr>
            </a:p>
          </p:txBody>
        </p:sp>
        <p:sp>
          <p:nvSpPr>
            <p:cNvPr id="1044" name="Rectangle 20"/>
            <p:cNvSpPr>
              <a:spLocks noChangeArrowheads="1"/>
            </p:cNvSpPr>
            <p:nvPr/>
          </p:nvSpPr>
          <p:spPr bwMode="auto">
            <a:xfrm>
              <a:off x="7126287" y="5318125"/>
              <a:ext cx="1163638" cy="3587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dirty="0" smtClean="0">
                  <a:solidFill>
                    <a:srgbClr val="FF0000"/>
                  </a:solidFill>
                  <a:latin typeface="Calibri" pitchFamily="34" charset="0"/>
                </a:rPr>
                <a:t>with clear </a:t>
              </a:r>
              <a:endParaRPr lang="en-US" dirty="0" smtClean="0">
                <a:solidFill>
                  <a:prstClr val="black"/>
                </a:solidFill>
                <a:latin typeface="Arial" pitchFamily="34" charset="0"/>
              </a:endParaRPr>
            </a:p>
          </p:txBody>
        </p:sp>
        <p:sp>
          <p:nvSpPr>
            <p:cNvPr id="1045" name="Rectangle 21"/>
            <p:cNvSpPr>
              <a:spLocks noChangeArrowheads="1"/>
            </p:cNvSpPr>
            <p:nvPr/>
          </p:nvSpPr>
          <p:spPr bwMode="auto">
            <a:xfrm>
              <a:off x="7126287" y="5607050"/>
              <a:ext cx="1379538" cy="3587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dirty="0" smtClean="0">
                  <a:solidFill>
                    <a:srgbClr val="FF0000"/>
                  </a:solidFill>
                  <a:latin typeface="Calibri" pitchFamily="34" charset="0"/>
                </a:rPr>
                <a:t>reasons and </a:t>
              </a:r>
              <a:endParaRPr lang="en-US" dirty="0" smtClean="0">
                <a:solidFill>
                  <a:prstClr val="black"/>
                </a:solidFill>
                <a:latin typeface="Arial" pitchFamily="34" charset="0"/>
              </a:endParaRPr>
            </a:p>
          </p:txBody>
        </p:sp>
        <p:sp>
          <p:nvSpPr>
            <p:cNvPr id="1046" name="Rectangle 22"/>
            <p:cNvSpPr>
              <a:spLocks noChangeArrowheads="1"/>
            </p:cNvSpPr>
            <p:nvPr/>
          </p:nvSpPr>
          <p:spPr bwMode="auto">
            <a:xfrm>
              <a:off x="7126287" y="5892800"/>
              <a:ext cx="1004888" cy="3571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dirty="0" smtClean="0">
                  <a:solidFill>
                    <a:srgbClr val="FF0000"/>
                  </a:solidFill>
                  <a:latin typeface="Calibri" pitchFamily="34" charset="0"/>
                </a:rPr>
                <a:t>relevant </a:t>
              </a:r>
              <a:endParaRPr lang="en-US" dirty="0" smtClean="0">
                <a:solidFill>
                  <a:prstClr val="black"/>
                </a:solidFill>
                <a:latin typeface="Arial" pitchFamily="34" charset="0"/>
              </a:endParaRPr>
            </a:p>
          </p:txBody>
        </p:sp>
        <p:sp>
          <p:nvSpPr>
            <p:cNvPr id="1047" name="Rectangle 23"/>
            <p:cNvSpPr>
              <a:spLocks noChangeArrowheads="1"/>
            </p:cNvSpPr>
            <p:nvPr/>
          </p:nvSpPr>
          <p:spPr bwMode="auto">
            <a:xfrm>
              <a:off x="7126287" y="6181725"/>
              <a:ext cx="1014413" cy="3571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en-US" sz="1900" b="1" smtClean="0">
                  <a:solidFill>
                    <a:srgbClr val="FF0000"/>
                  </a:solidFill>
                  <a:latin typeface="Calibri" pitchFamily="34" charset="0"/>
                </a:rPr>
                <a:t>evidence</a:t>
              </a:r>
              <a:endParaRPr lang="en-US" smtClean="0">
                <a:solidFill>
                  <a:prstClr val="black"/>
                </a:solidFill>
                <a:latin typeface="Arial" pitchFamily="34" charset="0"/>
              </a:endParaRPr>
            </a:p>
          </p:txBody>
        </p:sp>
        <p:sp>
          <p:nvSpPr>
            <p:cNvPr id="1048" name="Freeform 24"/>
            <p:cNvSpPr>
              <a:spLocks noEditPoints="1"/>
            </p:cNvSpPr>
            <p:nvPr/>
          </p:nvSpPr>
          <p:spPr bwMode="auto">
            <a:xfrm>
              <a:off x="5730876" y="3689350"/>
              <a:ext cx="1668463" cy="155575"/>
            </a:xfrm>
            <a:custGeom>
              <a:avLst/>
              <a:gdLst/>
              <a:ahLst/>
              <a:cxnLst>
                <a:cxn ang="0">
                  <a:pos x="5579" y="66"/>
                </a:cxn>
                <a:cxn ang="0">
                  <a:pos x="68" y="410"/>
                </a:cxn>
                <a:cxn ang="0">
                  <a:pos x="64" y="344"/>
                </a:cxn>
                <a:cxn ang="0">
                  <a:pos x="5575" y="0"/>
                </a:cxn>
                <a:cxn ang="0">
                  <a:pos x="5579" y="66"/>
                </a:cxn>
                <a:cxn ang="0">
                  <a:pos x="257" y="510"/>
                </a:cxn>
                <a:cxn ang="0">
                  <a:pos x="0" y="381"/>
                </a:cxn>
                <a:cxn ang="0">
                  <a:pos x="239" y="221"/>
                </a:cxn>
                <a:cxn ang="0">
                  <a:pos x="285" y="230"/>
                </a:cxn>
                <a:cxn ang="0">
                  <a:pos x="276" y="277"/>
                </a:cxn>
                <a:cxn ang="0">
                  <a:pos x="84" y="405"/>
                </a:cxn>
                <a:cxn ang="0">
                  <a:pos x="81" y="348"/>
                </a:cxn>
                <a:cxn ang="0">
                  <a:pos x="287" y="451"/>
                </a:cxn>
                <a:cxn ang="0">
                  <a:pos x="302" y="496"/>
                </a:cxn>
                <a:cxn ang="0">
                  <a:pos x="257" y="510"/>
                </a:cxn>
              </a:cxnLst>
              <a:rect l="0" t="0" r="r" b="b"/>
              <a:pathLst>
                <a:path w="5579" h="519">
                  <a:moveTo>
                    <a:pt x="5579" y="66"/>
                  </a:moveTo>
                  <a:lnTo>
                    <a:pt x="68" y="410"/>
                  </a:lnTo>
                  <a:lnTo>
                    <a:pt x="64" y="344"/>
                  </a:lnTo>
                  <a:lnTo>
                    <a:pt x="5575" y="0"/>
                  </a:lnTo>
                  <a:lnTo>
                    <a:pt x="5579" y="66"/>
                  </a:lnTo>
                  <a:close/>
                  <a:moveTo>
                    <a:pt x="257" y="510"/>
                  </a:moveTo>
                  <a:lnTo>
                    <a:pt x="0" y="381"/>
                  </a:lnTo>
                  <a:lnTo>
                    <a:pt x="239" y="221"/>
                  </a:lnTo>
                  <a:cubicBezTo>
                    <a:pt x="254" y="211"/>
                    <a:pt x="275" y="215"/>
                    <a:pt x="285" y="230"/>
                  </a:cubicBezTo>
                  <a:cubicBezTo>
                    <a:pt x="295" y="246"/>
                    <a:pt x="291" y="266"/>
                    <a:pt x="276" y="277"/>
                  </a:cubicBezTo>
                  <a:lnTo>
                    <a:pt x="84" y="405"/>
                  </a:lnTo>
                  <a:lnTo>
                    <a:pt x="81" y="348"/>
                  </a:lnTo>
                  <a:lnTo>
                    <a:pt x="287" y="451"/>
                  </a:lnTo>
                  <a:cubicBezTo>
                    <a:pt x="303" y="459"/>
                    <a:pt x="310" y="479"/>
                    <a:pt x="302" y="496"/>
                  </a:cubicBezTo>
                  <a:cubicBezTo>
                    <a:pt x="293" y="512"/>
                    <a:pt x="273" y="519"/>
                    <a:pt x="257" y="510"/>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a:solidFill>
                  <a:prstClr val="black"/>
                </a:solidFill>
                <a:latin typeface="Calibri"/>
              </a:endParaRPr>
            </a:p>
          </p:txBody>
        </p:sp>
        <p:sp>
          <p:nvSpPr>
            <p:cNvPr id="1049" name="Freeform 25"/>
            <p:cNvSpPr>
              <a:spLocks noEditPoints="1"/>
            </p:cNvSpPr>
            <p:nvPr/>
          </p:nvSpPr>
          <p:spPr bwMode="auto">
            <a:xfrm>
              <a:off x="4748212" y="4073525"/>
              <a:ext cx="2185987" cy="1260475"/>
            </a:xfrm>
            <a:custGeom>
              <a:avLst/>
              <a:gdLst/>
              <a:ahLst/>
              <a:cxnLst>
                <a:cxn ang="0">
                  <a:pos x="5456" y="4691"/>
                </a:cxn>
                <a:cxn ang="0">
                  <a:pos x="29" y="68"/>
                </a:cxn>
                <a:cxn ang="0">
                  <a:pos x="72" y="17"/>
                </a:cxn>
                <a:cxn ang="0">
                  <a:pos x="5499" y="4641"/>
                </a:cxn>
                <a:cxn ang="0">
                  <a:pos x="5456" y="4691"/>
                </a:cxn>
                <a:cxn ang="0">
                  <a:pos x="95" y="271"/>
                </a:cxn>
                <a:cxn ang="0">
                  <a:pos x="0" y="0"/>
                </a:cxn>
                <a:cxn ang="0">
                  <a:pos x="283" y="50"/>
                </a:cxn>
                <a:cxn ang="0">
                  <a:pos x="310" y="89"/>
                </a:cxn>
                <a:cxn ang="0">
                  <a:pos x="271" y="116"/>
                </a:cxn>
                <a:cxn ang="0">
                  <a:pos x="44" y="75"/>
                </a:cxn>
                <a:cxn ang="0">
                  <a:pos x="81" y="31"/>
                </a:cxn>
                <a:cxn ang="0">
                  <a:pos x="158" y="249"/>
                </a:cxn>
                <a:cxn ang="0">
                  <a:pos x="137" y="291"/>
                </a:cxn>
                <a:cxn ang="0">
                  <a:pos x="95" y="271"/>
                </a:cxn>
              </a:cxnLst>
              <a:rect l="0" t="0" r="r" b="b"/>
              <a:pathLst>
                <a:path w="5499" h="4691">
                  <a:moveTo>
                    <a:pt x="5456" y="4691"/>
                  </a:moveTo>
                  <a:lnTo>
                    <a:pt x="29" y="68"/>
                  </a:lnTo>
                  <a:lnTo>
                    <a:pt x="72" y="17"/>
                  </a:lnTo>
                  <a:lnTo>
                    <a:pt x="5499" y="4641"/>
                  </a:lnTo>
                  <a:lnTo>
                    <a:pt x="5456" y="4691"/>
                  </a:lnTo>
                  <a:close/>
                  <a:moveTo>
                    <a:pt x="95" y="271"/>
                  </a:moveTo>
                  <a:lnTo>
                    <a:pt x="0" y="0"/>
                  </a:lnTo>
                  <a:lnTo>
                    <a:pt x="283" y="50"/>
                  </a:lnTo>
                  <a:cubicBezTo>
                    <a:pt x="301" y="54"/>
                    <a:pt x="313" y="71"/>
                    <a:pt x="310" y="89"/>
                  </a:cubicBezTo>
                  <a:cubicBezTo>
                    <a:pt x="306" y="107"/>
                    <a:pt x="289" y="119"/>
                    <a:pt x="271" y="116"/>
                  </a:cubicBezTo>
                  <a:lnTo>
                    <a:pt x="44" y="75"/>
                  </a:lnTo>
                  <a:lnTo>
                    <a:pt x="81" y="31"/>
                  </a:lnTo>
                  <a:lnTo>
                    <a:pt x="158" y="249"/>
                  </a:lnTo>
                  <a:cubicBezTo>
                    <a:pt x="164" y="266"/>
                    <a:pt x="155" y="285"/>
                    <a:pt x="137" y="291"/>
                  </a:cubicBezTo>
                  <a:cubicBezTo>
                    <a:pt x="120" y="297"/>
                    <a:pt x="101" y="288"/>
                    <a:pt x="95" y="271"/>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a:solidFill>
                  <a:prstClr val="black"/>
                </a:solidFill>
                <a:latin typeface="Calibri"/>
              </a:endParaRPr>
            </a:p>
          </p:txBody>
        </p:sp>
        <p:sp>
          <p:nvSpPr>
            <p:cNvPr id="1050" name="Freeform 26"/>
            <p:cNvSpPr>
              <a:spLocks noEditPoints="1"/>
            </p:cNvSpPr>
            <p:nvPr/>
          </p:nvSpPr>
          <p:spPr bwMode="auto">
            <a:xfrm>
              <a:off x="1676400" y="3581401"/>
              <a:ext cx="2089151" cy="252412"/>
            </a:xfrm>
            <a:custGeom>
              <a:avLst/>
              <a:gdLst/>
              <a:ahLst/>
              <a:cxnLst>
                <a:cxn ang="0">
                  <a:pos x="25" y="0"/>
                </a:cxn>
                <a:cxn ang="0">
                  <a:pos x="5473" y="1081"/>
                </a:cxn>
                <a:cxn ang="0">
                  <a:pos x="5447" y="1211"/>
                </a:cxn>
                <a:cxn ang="0">
                  <a:pos x="0" y="130"/>
                </a:cxn>
                <a:cxn ang="0">
                  <a:pos x="25" y="0"/>
                </a:cxn>
                <a:cxn ang="0">
                  <a:pos x="5159" y="791"/>
                </a:cxn>
                <a:cxn ang="0">
                  <a:pos x="5589" y="1171"/>
                </a:cxn>
                <a:cxn ang="0">
                  <a:pos x="5046" y="1359"/>
                </a:cxn>
                <a:cxn ang="0">
                  <a:pos x="4962" y="1318"/>
                </a:cxn>
                <a:cxn ang="0">
                  <a:pos x="5003" y="1233"/>
                </a:cxn>
                <a:cxn ang="0">
                  <a:pos x="5439" y="1083"/>
                </a:cxn>
                <a:cxn ang="0">
                  <a:pos x="5416" y="1195"/>
                </a:cxn>
                <a:cxn ang="0">
                  <a:pos x="5071" y="890"/>
                </a:cxn>
                <a:cxn ang="0">
                  <a:pos x="5065" y="796"/>
                </a:cxn>
                <a:cxn ang="0">
                  <a:pos x="5159" y="791"/>
                </a:cxn>
              </a:cxnLst>
              <a:rect l="0" t="0" r="r" b="b"/>
              <a:pathLst>
                <a:path w="5589" h="1371">
                  <a:moveTo>
                    <a:pt x="25" y="0"/>
                  </a:moveTo>
                  <a:lnTo>
                    <a:pt x="5473" y="1081"/>
                  </a:lnTo>
                  <a:lnTo>
                    <a:pt x="5447" y="1211"/>
                  </a:lnTo>
                  <a:lnTo>
                    <a:pt x="0" y="130"/>
                  </a:lnTo>
                  <a:lnTo>
                    <a:pt x="25" y="0"/>
                  </a:lnTo>
                  <a:close/>
                  <a:moveTo>
                    <a:pt x="5159" y="791"/>
                  </a:moveTo>
                  <a:lnTo>
                    <a:pt x="5589" y="1171"/>
                  </a:lnTo>
                  <a:lnTo>
                    <a:pt x="5046" y="1359"/>
                  </a:lnTo>
                  <a:cubicBezTo>
                    <a:pt x="5011" y="1371"/>
                    <a:pt x="4973" y="1352"/>
                    <a:pt x="4962" y="1318"/>
                  </a:cubicBezTo>
                  <a:cubicBezTo>
                    <a:pt x="4950" y="1283"/>
                    <a:pt x="4968" y="1245"/>
                    <a:pt x="5003" y="1233"/>
                  </a:cubicBezTo>
                  <a:lnTo>
                    <a:pt x="5439" y="1083"/>
                  </a:lnTo>
                  <a:lnTo>
                    <a:pt x="5416" y="1195"/>
                  </a:lnTo>
                  <a:lnTo>
                    <a:pt x="5071" y="890"/>
                  </a:lnTo>
                  <a:cubicBezTo>
                    <a:pt x="5043" y="866"/>
                    <a:pt x="5041" y="824"/>
                    <a:pt x="5065" y="796"/>
                  </a:cubicBezTo>
                  <a:cubicBezTo>
                    <a:pt x="5089" y="769"/>
                    <a:pt x="5131" y="766"/>
                    <a:pt x="5159" y="791"/>
                  </a:cubicBezTo>
                  <a:close/>
                </a:path>
              </a:pathLst>
            </a:custGeom>
            <a:solidFill>
              <a:srgbClr val="FF0000"/>
            </a:solidFill>
            <a:ln w="0" cap="flat">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a:solidFill>
                  <a:prstClr val="black"/>
                </a:solidFill>
                <a:latin typeface="Calibri"/>
              </a:endParaRPr>
            </a:p>
          </p:txBody>
        </p:sp>
      </p:grpSp>
    </p:spTree>
    <p:extLst>
      <p:ext uri="{BB962C8B-B14F-4D97-AF65-F5344CB8AC3E}">
        <p14:creationId xmlns:p14="http://schemas.microsoft.com/office/powerpoint/2010/main" val="64993022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US" sz="3600" dirty="0" smtClean="0"/>
              <a:t>What about our current Science Standards?</a:t>
            </a:r>
            <a:endParaRPr lang="en-US" sz="3600" dirty="0"/>
          </a:p>
        </p:txBody>
      </p:sp>
      <p:pic>
        <p:nvPicPr>
          <p:cNvPr id="15" name="Picture 2" descr="http://www.washingtonpost.com/blogs/answer-sheet/files/2013/04/common-core1.png"/>
          <p:cNvPicPr>
            <a:picLocks noChangeAspect="1" noChangeArrowheads="1"/>
          </p:cNvPicPr>
          <p:nvPr/>
        </p:nvPicPr>
        <p:blipFill>
          <a:blip r:embed="rId3" cstate="print"/>
          <a:srcRect/>
          <a:stretch>
            <a:fillRect/>
          </a:stretch>
        </p:blipFill>
        <p:spPr bwMode="auto">
          <a:xfrm>
            <a:off x="6248400" y="2032337"/>
            <a:ext cx="2779183" cy="990600"/>
          </a:xfrm>
          <a:prstGeom prst="rect">
            <a:avLst/>
          </a:prstGeom>
          <a:noFill/>
          <a:ln>
            <a:solidFill>
              <a:srgbClr val="FF0000"/>
            </a:solidFill>
          </a:ln>
        </p:spPr>
      </p:pic>
      <p:pic>
        <p:nvPicPr>
          <p:cNvPr id="16" name="Picture 4" descr="http://img.docstoccdn.com/thumb/orig/119133899.png"/>
          <p:cNvPicPr>
            <a:picLocks noChangeAspect="1" noChangeArrowheads="1"/>
          </p:cNvPicPr>
          <p:nvPr/>
        </p:nvPicPr>
        <p:blipFill>
          <a:blip r:embed="rId4" cstate="print"/>
          <a:srcRect l="5390" t="7692" r="4979" b="11538"/>
          <a:stretch>
            <a:fillRect/>
          </a:stretch>
        </p:blipFill>
        <p:spPr bwMode="auto">
          <a:xfrm>
            <a:off x="2590800" y="5029200"/>
            <a:ext cx="1371600" cy="1600200"/>
          </a:xfrm>
          <a:prstGeom prst="rect">
            <a:avLst/>
          </a:prstGeom>
          <a:noFill/>
        </p:spPr>
      </p:pic>
      <p:sp>
        <p:nvSpPr>
          <p:cNvPr id="17" name="TextBox 16"/>
          <p:cNvSpPr txBox="1"/>
          <p:nvPr/>
        </p:nvSpPr>
        <p:spPr>
          <a:xfrm>
            <a:off x="6096000" y="1498937"/>
            <a:ext cx="3065134" cy="523220"/>
          </a:xfrm>
          <a:prstGeom prst="rect">
            <a:avLst/>
          </a:prstGeom>
          <a:noFill/>
        </p:spPr>
        <p:txBody>
          <a:bodyPr wrap="none" rtlCol="0">
            <a:spAutoFit/>
          </a:bodyPr>
          <a:lstStyle/>
          <a:p>
            <a:pPr defTabSz="914400"/>
            <a:r>
              <a:rPr lang="en-US" sz="2800" b="1" dirty="0" smtClean="0">
                <a:solidFill>
                  <a:prstClr val="black"/>
                </a:solidFill>
                <a:latin typeface="Calibri"/>
              </a:rPr>
              <a:t>CCSS Math and ELA</a:t>
            </a:r>
            <a:endParaRPr lang="en-US" sz="2800" b="1" dirty="0">
              <a:solidFill>
                <a:prstClr val="black"/>
              </a:solidFill>
              <a:latin typeface="Calibri"/>
            </a:endParaRPr>
          </a:p>
        </p:txBody>
      </p:sp>
      <p:sp>
        <p:nvSpPr>
          <p:cNvPr id="18" name="TextBox 17"/>
          <p:cNvSpPr txBox="1"/>
          <p:nvPr/>
        </p:nvSpPr>
        <p:spPr>
          <a:xfrm>
            <a:off x="152400" y="1501914"/>
            <a:ext cx="2819400" cy="954107"/>
          </a:xfrm>
          <a:prstGeom prst="rect">
            <a:avLst/>
          </a:prstGeom>
          <a:noFill/>
        </p:spPr>
        <p:txBody>
          <a:bodyPr wrap="square" rtlCol="0">
            <a:spAutoFit/>
          </a:bodyPr>
          <a:lstStyle/>
          <a:p>
            <a:pPr defTabSz="914400"/>
            <a:r>
              <a:rPr lang="en-US" sz="2800" b="1" dirty="0" smtClean="0">
                <a:solidFill>
                  <a:prstClr val="black"/>
                </a:solidFill>
                <a:latin typeface="Calibri"/>
              </a:rPr>
              <a:t>WA State Science Standards</a:t>
            </a:r>
            <a:endParaRPr lang="en-US" sz="2800" b="1" dirty="0">
              <a:solidFill>
                <a:prstClr val="black"/>
              </a:solidFill>
              <a:latin typeface="Calibri"/>
            </a:endParaRPr>
          </a:p>
        </p:txBody>
      </p:sp>
      <p:sp>
        <p:nvSpPr>
          <p:cNvPr id="19" name="TextBox 18"/>
          <p:cNvSpPr txBox="1"/>
          <p:nvPr/>
        </p:nvSpPr>
        <p:spPr>
          <a:xfrm>
            <a:off x="4014429" y="4876800"/>
            <a:ext cx="2971800" cy="954107"/>
          </a:xfrm>
          <a:prstGeom prst="rect">
            <a:avLst/>
          </a:prstGeom>
          <a:noFill/>
        </p:spPr>
        <p:txBody>
          <a:bodyPr wrap="square" rtlCol="0">
            <a:spAutoFit/>
          </a:bodyPr>
          <a:lstStyle/>
          <a:p>
            <a:pPr defTabSz="914400"/>
            <a:r>
              <a:rPr lang="en-US" sz="2800" b="1" dirty="0" smtClean="0">
                <a:solidFill>
                  <a:prstClr val="black"/>
                </a:solidFill>
                <a:latin typeface="Calibri"/>
              </a:rPr>
              <a:t>Teacher/Principal Evaluation</a:t>
            </a:r>
            <a:endParaRPr lang="en-US" sz="2800" b="1" dirty="0">
              <a:solidFill>
                <a:prstClr val="black"/>
              </a:solidFill>
              <a:latin typeface="Calibri"/>
            </a:endParaRPr>
          </a:p>
        </p:txBody>
      </p:sp>
      <p:sp>
        <p:nvSpPr>
          <p:cNvPr id="20" name="TextBox 19"/>
          <p:cNvSpPr txBox="1"/>
          <p:nvPr/>
        </p:nvSpPr>
        <p:spPr>
          <a:xfrm>
            <a:off x="6477000" y="3124200"/>
            <a:ext cx="2514600" cy="1015663"/>
          </a:xfrm>
          <a:prstGeom prst="rect">
            <a:avLst/>
          </a:prstGeom>
          <a:noFill/>
        </p:spPr>
        <p:txBody>
          <a:bodyPr wrap="square" rtlCol="0">
            <a:spAutoFit/>
          </a:bodyPr>
          <a:lstStyle/>
          <a:p>
            <a:pPr defTabSz="914400"/>
            <a:r>
              <a:rPr lang="en-US" sz="2000" i="1" dirty="0" smtClean="0">
                <a:solidFill>
                  <a:prstClr val="black"/>
                </a:solidFill>
                <a:latin typeface="Calibri"/>
              </a:rPr>
              <a:t>“fully implemented” with “new assessment system” in 2014-15</a:t>
            </a:r>
            <a:endParaRPr lang="en-US" sz="2000" dirty="0">
              <a:solidFill>
                <a:prstClr val="black"/>
              </a:solidFill>
              <a:latin typeface="Calibri"/>
            </a:endParaRPr>
          </a:p>
        </p:txBody>
      </p:sp>
      <p:sp>
        <p:nvSpPr>
          <p:cNvPr id="21" name="TextBox 20"/>
          <p:cNvSpPr txBox="1"/>
          <p:nvPr/>
        </p:nvSpPr>
        <p:spPr>
          <a:xfrm>
            <a:off x="4014429" y="5867400"/>
            <a:ext cx="3048000" cy="707886"/>
          </a:xfrm>
          <a:prstGeom prst="rect">
            <a:avLst/>
          </a:prstGeom>
          <a:noFill/>
        </p:spPr>
        <p:txBody>
          <a:bodyPr wrap="square" rtlCol="0">
            <a:spAutoFit/>
          </a:bodyPr>
          <a:lstStyle/>
          <a:p>
            <a:pPr defTabSz="914400"/>
            <a:r>
              <a:rPr lang="en-US" sz="2000" i="1" dirty="0" smtClean="0">
                <a:solidFill>
                  <a:prstClr val="black"/>
                </a:solidFill>
                <a:latin typeface="Calibri"/>
              </a:rPr>
              <a:t>Statewide implementation 2013-14</a:t>
            </a:r>
            <a:endParaRPr lang="en-US" sz="2000" dirty="0">
              <a:solidFill>
                <a:prstClr val="black"/>
              </a:solidFill>
              <a:latin typeface="Calibri"/>
            </a:endParaRPr>
          </a:p>
        </p:txBody>
      </p:sp>
      <p:pic>
        <p:nvPicPr>
          <p:cNvPr id="22" name="Picture 6" descr="http://www.k12.wa.us/science/images/scienceimage.gif"/>
          <p:cNvPicPr>
            <a:picLocks noChangeAspect="1" noChangeArrowheads="1"/>
          </p:cNvPicPr>
          <p:nvPr/>
        </p:nvPicPr>
        <p:blipFill>
          <a:blip r:embed="rId5" cstate="print"/>
          <a:srcRect/>
          <a:stretch>
            <a:fillRect/>
          </a:stretch>
        </p:blipFill>
        <p:spPr bwMode="auto">
          <a:xfrm>
            <a:off x="381000" y="2416314"/>
            <a:ext cx="1981200" cy="1545772"/>
          </a:xfrm>
          <a:prstGeom prst="rect">
            <a:avLst/>
          </a:prstGeom>
          <a:noFill/>
        </p:spPr>
      </p:pic>
      <p:sp>
        <p:nvSpPr>
          <p:cNvPr id="23" name="TextBox 22"/>
          <p:cNvSpPr txBox="1"/>
          <p:nvPr/>
        </p:nvSpPr>
        <p:spPr>
          <a:xfrm>
            <a:off x="381000" y="3864114"/>
            <a:ext cx="2438400" cy="707886"/>
          </a:xfrm>
          <a:prstGeom prst="rect">
            <a:avLst/>
          </a:prstGeom>
          <a:noFill/>
        </p:spPr>
        <p:txBody>
          <a:bodyPr wrap="square" rtlCol="0">
            <a:spAutoFit/>
          </a:bodyPr>
          <a:lstStyle/>
          <a:p>
            <a:pPr defTabSz="914400"/>
            <a:r>
              <a:rPr lang="en-US" sz="2000" i="1" dirty="0" smtClean="0">
                <a:solidFill>
                  <a:prstClr val="black"/>
                </a:solidFill>
                <a:latin typeface="Calibri"/>
              </a:rPr>
              <a:t>Current assessments through 2017 or 2018</a:t>
            </a:r>
            <a:endParaRPr lang="en-US" sz="2000" dirty="0">
              <a:solidFill>
                <a:prstClr val="black"/>
              </a:solidFill>
              <a:latin typeface="Calibri"/>
            </a:endParaRPr>
          </a:p>
        </p:txBody>
      </p:sp>
      <p:pic>
        <p:nvPicPr>
          <p:cNvPr id="24" name="Picture 2" descr="http://www.nextgenscience.org/sites/all/themes/science/logo.png"/>
          <p:cNvPicPr>
            <a:picLocks noChangeAspect="1" noChangeArrowheads="1"/>
          </p:cNvPicPr>
          <p:nvPr/>
        </p:nvPicPr>
        <p:blipFill>
          <a:blip r:embed="rId6" cstate="print"/>
          <a:srcRect/>
          <a:stretch>
            <a:fillRect/>
          </a:stretch>
        </p:blipFill>
        <p:spPr bwMode="auto">
          <a:xfrm>
            <a:off x="3231483" y="2971800"/>
            <a:ext cx="2595310" cy="1181100"/>
          </a:xfrm>
          <a:prstGeom prst="rect">
            <a:avLst/>
          </a:prstGeom>
          <a:noFill/>
        </p:spPr>
      </p:pic>
      <p:sp>
        <p:nvSpPr>
          <p:cNvPr id="25" name="Rectangle 24"/>
          <p:cNvSpPr/>
          <p:nvPr/>
        </p:nvSpPr>
        <p:spPr>
          <a:xfrm>
            <a:off x="6190344" y="1371600"/>
            <a:ext cx="2895600" cy="28956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6" name="Rectangle 25"/>
          <p:cNvSpPr/>
          <p:nvPr/>
        </p:nvSpPr>
        <p:spPr>
          <a:xfrm>
            <a:off x="2438400" y="4724400"/>
            <a:ext cx="5181600" cy="20574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Tree>
    <p:extLst>
      <p:ext uri="{BB962C8B-B14F-4D97-AF65-F5344CB8AC3E}">
        <p14:creationId xmlns:p14="http://schemas.microsoft.com/office/powerpoint/2010/main" val="416917600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74638"/>
            <a:ext cx="8686800" cy="1143000"/>
          </a:xfrm>
        </p:spPr>
        <p:txBody>
          <a:bodyPr>
            <a:normAutofit fontScale="90000"/>
          </a:bodyPr>
          <a:lstStyle/>
          <a:p>
            <a:r>
              <a:rPr lang="en-US" dirty="0" smtClean="0"/>
              <a:t>Overlap between WA Science Standards and Next Generation Science Standards</a:t>
            </a:r>
            <a:endParaRPr lang="en-US" dirty="0"/>
          </a:p>
        </p:txBody>
      </p:sp>
      <p:sp>
        <p:nvSpPr>
          <p:cNvPr id="7" name="Text Placeholder 6"/>
          <p:cNvSpPr>
            <a:spLocks noGrp="1"/>
          </p:cNvSpPr>
          <p:nvPr>
            <p:ph type="body" idx="1"/>
          </p:nvPr>
        </p:nvSpPr>
        <p:spPr>
          <a:xfrm>
            <a:off x="304799" y="1535112"/>
            <a:ext cx="4114799" cy="1055688"/>
          </a:xfrm>
          <a:ln w="22225">
            <a:solidFill>
              <a:schemeClr val="accent3">
                <a:lumMod val="50000"/>
              </a:schemeClr>
            </a:solidFill>
          </a:ln>
        </p:spPr>
        <p:txBody>
          <a:bodyPr anchor="t">
            <a:normAutofit/>
          </a:bodyPr>
          <a:lstStyle/>
          <a:p>
            <a:r>
              <a:rPr lang="en-US" sz="2800" dirty="0" smtClean="0">
                <a:solidFill>
                  <a:schemeClr val="accent3">
                    <a:lumMod val="50000"/>
                  </a:schemeClr>
                </a:solidFill>
              </a:rPr>
              <a:t>6-8 INQF: Explain</a:t>
            </a:r>
          </a:p>
          <a:p>
            <a:r>
              <a:rPr lang="en-US" sz="2800" dirty="0" smtClean="0">
                <a:solidFill>
                  <a:schemeClr val="accent3">
                    <a:lumMod val="50000"/>
                  </a:schemeClr>
                </a:solidFill>
              </a:rPr>
              <a:t>4-5 INQG: Explain</a:t>
            </a:r>
            <a:endParaRPr lang="en-US" sz="2800" dirty="0">
              <a:solidFill>
                <a:schemeClr val="accent3">
                  <a:lumMod val="50000"/>
                </a:schemeClr>
              </a:solidFill>
            </a:endParaRPr>
          </a:p>
        </p:txBody>
      </p:sp>
      <p:sp>
        <p:nvSpPr>
          <p:cNvPr id="8" name="Content Placeholder 7"/>
          <p:cNvSpPr>
            <a:spLocks noGrp="1"/>
          </p:cNvSpPr>
          <p:nvPr>
            <p:ph sz="half" idx="2"/>
          </p:nvPr>
        </p:nvSpPr>
        <p:spPr>
          <a:xfrm>
            <a:off x="304799" y="2590800"/>
            <a:ext cx="4114799" cy="1600201"/>
          </a:xfrm>
          <a:ln w="22225">
            <a:solidFill>
              <a:schemeClr val="accent3">
                <a:lumMod val="50000"/>
              </a:schemeClr>
            </a:solidFill>
          </a:ln>
        </p:spPr>
        <p:txBody>
          <a:bodyPr anchor="t">
            <a:noAutofit/>
          </a:bodyPr>
          <a:lstStyle/>
          <a:p>
            <a:pPr>
              <a:buNone/>
            </a:pPr>
            <a:r>
              <a:rPr lang="en-US" sz="1900" i="1" dirty="0" smtClean="0">
                <a:solidFill>
                  <a:schemeClr val="accent3">
                    <a:lumMod val="50000"/>
                  </a:schemeClr>
                </a:solidFill>
              </a:rPr>
              <a:t>Generate</a:t>
            </a:r>
            <a:r>
              <a:rPr lang="en-US" sz="1900" dirty="0" smtClean="0">
                <a:solidFill>
                  <a:schemeClr val="accent3">
                    <a:lumMod val="50000"/>
                  </a:schemeClr>
                </a:solidFill>
              </a:rPr>
              <a:t> a </a:t>
            </a:r>
            <a:r>
              <a:rPr lang="en-US" sz="1900" i="1" dirty="0" smtClean="0">
                <a:solidFill>
                  <a:schemeClr val="accent3">
                    <a:lumMod val="50000"/>
                  </a:schemeClr>
                </a:solidFill>
              </a:rPr>
              <a:t>conclusion</a:t>
            </a:r>
            <a:r>
              <a:rPr lang="en-US" sz="1900" dirty="0" smtClean="0">
                <a:solidFill>
                  <a:schemeClr val="accent3">
                    <a:lumMod val="50000"/>
                  </a:schemeClr>
                </a:solidFill>
              </a:rPr>
              <a:t> from a scientific </a:t>
            </a:r>
            <a:r>
              <a:rPr lang="en-US" sz="1900" i="1" dirty="0" smtClean="0">
                <a:solidFill>
                  <a:schemeClr val="accent3">
                    <a:lumMod val="50000"/>
                  </a:schemeClr>
                </a:solidFill>
              </a:rPr>
              <a:t>investigation</a:t>
            </a:r>
            <a:r>
              <a:rPr lang="en-US" sz="1900" dirty="0" smtClean="0">
                <a:solidFill>
                  <a:schemeClr val="accent3">
                    <a:lumMod val="50000"/>
                  </a:schemeClr>
                </a:solidFill>
              </a:rPr>
              <a:t> and show how the </a:t>
            </a:r>
            <a:r>
              <a:rPr lang="en-US" sz="1900" i="1" dirty="0" smtClean="0">
                <a:solidFill>
                  <a:schemeClr val="accent3">
                    <a:lumMod val="50000"/>
                  </a:schemeClr>
                </a:solidFill>
              </a:rPr>
              <a:t>conclusion</a:t>
            </a:r>
            <a:r>
              <a:rPr lang="en-US" sz="1900" dirty="0" smtClean="0">
                <a:solidFill>
                  <a:schemeClr val="accent3">
                    <a:lumMod val="50000"/>
                  </a:schemeClr>
                </a:solidFill>
              </a:rPr>
              <a:t> is supported by </a:t>
            </a:r>
            <a:r>
              <a:rPr lang="en-US" sz="1900" i="1" dirty="0" smtClean="0">
                <a:solidFill>
                  <a:schemeClr val="accent3">
                    <a:lumMod val="50000"/>
                  </a:schemeClr>
                </a:solidFill>
              </a:rPr>
              <a:t>evidence</a:t>
            </a:r>
            <a:r>
              <a:rPr lang="en-US" sz="1900" dirty="0" smtClean="0">
                <a:solidFill>
                  <a:schemeClr val="accent3">
                    <a:lumMod val="50000"/>
                  </a:schemeClr>
                </a:solidFill>
              </a:rPr>
              <a:t> and other scientific </a:t>
            </a:r>
            <a:r>
              <a:rPr lang="en-US" sz="1900" i="1" dirty="0" smtClean="0">
                <a:solidFill>
                  <a:schemeClr val="accent3">
                    <a:lumMod val="50000"/>
                  </a:schemeClr>
                </a:solidFill>
              </a:rPr>
              <a:t>principles</a:t>
            </a:r>
            <a:r>
              <a:rPr lang="en-US" sz="1900" dirty="0" smtClean="0">
                <a:solidFill>
                  <a:schemeClr val="accent3">
                    <a:lumMod val="50000"/>
                  </a:schemeClr>
                </a:solidFill>
              </a:rPr>
              <a:t>.</a:t>
            </a:r>
            <a:endParaRPr lang="en-US" sz="1900" dirty="0">
              <a:solidFill>
                <a:schemeClr val="accent3">
                  <a:lumMod val="50000"/>
                </a:schemeClr>
              </a:solidFill>
            </a:endParaRPr>
          </a:p>
        </p:txBody>
      </p:sp>
      <p:sp>
        <p:nvSpPr>
          <p:cNvPr id="9" name="Text Placeholder 8"/>
          <p:cNvSpPr>
            <a:spLocks noGrp="1"/>
          </p:cNvSpPr>
          <p:nvPr>
            <p:ph type="body" sz="quarter" idx="3"/>
          </p:nvPr>
        </p:nvSpPr>
        <p:spPr>
          <a:xfrm>
            <a:off x="4797425" y="1535112"/>
            <a:ext cx="4041775" cy="2655888"/>
          </a:xfrm>
          <a:ln w="22225">
            <a:solidFill>
              <a:schemeClr val="tx2"/>
            </a:solidFill>
          </a:ln>
        </p:spPr>
        <p:txBody>
          <a:bodyPr vert="horz" lIns="91440" tIns="45720" rIns="91440" bIns="45720" rtlCol="0" anchor="t">
            <a:normAutofit/>
          </a:bodyPr>
          <a:lstStyle/>
          <a:p>
            <a:pPr marL="342900" indent="-342900">
              <a:lnSpc>
                <a:spcPct val="90000"/>
              </a:lnSpc>
            </a:pPr>
            <a:r>
              <a:rPr lang="en-US" sz="2800" dirty="0" smtClean="0">
                <a:solidFill>
                  <a:schemeClr val="tx2"/>
                </a:solidFill>
              </a:rPr>
              <a:t>NGSS Practice 6:</a:t>
            </a:r>
          </a:p>
          <a:p>
            <a:pPr marL="800100" lvl="1" indent="-342900">
              <a:lnSpc>
                <a:spcPct val="90000"/>
              </a:lnSpc>
            </a:pPr>
            <a:r>
              <a:rPr lang="en-US" sz="2400" dirty="0" smtClean="0">
                <a:solidFill>
                  <a:schemeClr val="tx2"/>
                </a:solidFill>
              </a:rPr>
              <a:t>Constructing Explanations</a:t>
            </a:r>
          </a:p>
          <a:p>
            <a:pPr marL="342900" indent="-342900">
              <a:lnSpc>
                <a:spcPct val="90000"/>
              </a:lnSpc>
            </a:pPr>
            <a:r>
              <a:rPr lang="en-US" sz="2800" dirty="0" smtClean="0">
                <a:solidFill>
                  <a:schemeClr val="tx2"/>
                </a:solidFill>
              </a:rPr>
              <a:t>NGSS Practice 7:</a:t>
            </a:r>
          </a:p>
          <a:p>
            <a:pPr marL="800100" lvl="1" indent="-342900">
              <a:lnSpc>
                <a:spcPct val="90000"/>
              </a:lnSpc>
            </a:pPr>
            <a:r>
              <a:rPr lang="en-US" sz="2400" dirty="0" smtClean="0">
                <a:solidFill>
                  <a:schemeClr val="tx2"/>
                </a:solidFill>
              </a:rPr>
              <a:t>Engaging in Arguments from Evidence</a:t>
            </a:r>
            <a:endParaRPr lang="en-US" sz="2400" dirty="0">
              <a:solidFill>
                <a:schemeClr val="tx2"/>
              </a:solidFill>
            </a:endParaRPr>
          </a:p>
        </p:txBody>
      </p:sp>
      <p:sp>
        <p:nvSpPr>
          <p:cNvPr id="10" name="Content Placeholder 9"/>
          <p:cNvSpPr>
            <a:spLocks noGrp="1"/>
          </p:cNvSpPr>
          <p:nvPr>
            <p:ph sz="quarter" idx="4"/>
          </p:nvPr>
        </p:nvSpPr>
        <p:spPr>
          <a:xfrm>
            <a:off x="4797425" y="4572000"/>
            <a:ext cx="4041775" cy="1554162"/>
          </a:xfrm>
          <a:prstGeom prst="roundRect">
            <a:avLst/>
          </a:prstGeom>
          <a:ln w="22225">
            <a:solidFill>
              <a:schemeClr val="accent1">
                <a:shade val="95000"/>
                <a:satMod val="105000"/>
              </a:schemeClr>
            </a:solidFill>
          </a:ln>
        </p:spPr>
        <p:txBody>
          <a:bodyPr>
            <a:normAutofit fontScale="85000" lnSpcReduction="10000"/>
          </a:bodyPr>
          <a:lstStyle/>
          <a:p>
            <a:pPr>
              <a:buNone/>
            </a:pPr>
            <a:r>
              <a:rPr lang="en-US" b="1" u="sng" dirty="0" smtClean="0">
                <a:solidFill>
                  <a:schemeClr val="tx2"/>
                </a:solidFill>
              </a:rPr>
              <a:t>Common Frame for an Argument</a:t>
            </a:r>
          </a:p>
          <a:p>
            <a:r>
              <a:rPr lang="en-US" dirty="0" smtClean="0">
                <a:solidFill>
                  <a:schemeClr val="tx2"/>
                </a:solidFill>
              </a:rPr>
              <a:t>Claim</a:t>
            </a:r>
          </a:p>
          <a:p>
            <a:r>
              <a:rPr lang="en-US" dirty="0" smtClean="0">
                <a:solidFill>
                  <a:schemeClr val="tx2"/>
                </a:solidFill>
              </a:rPr>
              <a:t>Evidence</a:t>
            </a:r>
          </a:p>
          <a:p>
            <a:r>
              <a:rPr lang="en-US" dirty="0" smtClean="0">
                <a:solidFill>
                  <a:schemeClr val="tx2"/>
                </a:solidFill>
              </a:rPr>
              <a:t>Reasoning</a:t>
            </a:r>
            <a:endParaRPr lang="en-US" dirty="0">
              <a:solidFill>
                <a:schemeClr val="tx2"/>
              </a:solidFill>
            </a:endParaRPr>
          </a:p>
        </p:txBody>
      </p:sp>
      <p:sp>
        <p:nvSpPr>
          <p:cNvPr id="23" name="Content Placeholder 7"/>
          <p:cNvSpPr txBox="1">
            <a:spLocks/>
          </p:cNvSpPr>
          <p:nvPr/>
        </p:nvSpPr>
        <p:spPr>
          <a:xfrm>
            <a:off x="304799" y="4572000"/>
            <a:ext cx="4114799" cy="1554163"/>
          </a:xfrm>
          <a:prstGeom prst="roundRect">
            <a:avLst/>
          </a:prstGeom>
          <a:ln w="22225">
            <a:solidFill>
              <a:schemeClr val="accent3">
                <a:lumMod val="50000"/>
              </a:schemeClr>
            </a:solidFill>
          </a:ln>
        </p:spPr>
        <p:txBody>
          <a:bodyPr vert="horz" lIns="91440" tIns="45720" rIns="91440" bIns="45720" rtlCol="0">
            <a:normAutofit fontScale="92500" lnSpcReduction="20000"/>
          </a:bodyPr>
          <a:lstStyle/>
          <a:p>
            <a:pPr marL="342900" indent="-342900" defTabSz="914400">
              <a:spcBef>
                <a:spcPct val="20000"/>
              </a:spcBef>
              <a:buFont typeface="Arial" pitchFamily="34" charset="0"/>
              <a:buNone/>
              <a:defRPr/>
            </a:pPr>
            <a:r>
              <a:rPr lang="en-US" sz="2400" b="1" u="sng" dirty="0" smtClean="0">
                <a:solidFill>
                  <a:srgbClr val="9BBB59">
                    <a:lumMod val="50000"/>
                  </a:srgbClr>
                </a:solidFill>
                <a:latin typeface="Calibri"/>
              </a:rPr>
              <a:t>Conclusion Scoring Attributes</a:t>
            </a:r>
          </a:p>
          <a:p>
            <a:pPr marL="342900" indent="-342900" defTabSz="914400">
              <a:spcBef>
                <a:spcPct val="20000"/>
              </a:spcBef>
              <a:buFont typeface="Arial" pitchFamily="34" charset="0"/>
              <a:buChar char="•"/>
              <a:defRPr/>
            </a:pPr>
            <a:r>
              <a:rPr lang="en-US" sz="2400" dirty="0" smtClean="0">
                <a:solidFill>
                  <a:srgbClr val="9BBB59">
                    <a:lumMod val="50000"/>
                  </a:srgbClr>
                </a:solidFill>
                <a:latin typeface="Calibri"/>
              </a:rPr>
              <a:t>Conclusive statement</a:t>
            </a:r>
          </a:p>
          <a:p>
            <a:pPr marL="342900" indent="-342900" defTabSz="914400">
              <a:spcBef>
                <a:spcPct val="20000"/>
              </a:spcBef>
              <a:buFont typeface="Arial" pitchFamily="34" charset="0"/>
              <a:buChar char="•"/>
              <a:defRPr/>
            </a:pPr>
            <a:r>
              <a:rPr lang="en-US" sz="2400" dirty="0" smtClean="0">
                <a:solidFill>
                  <a:srgbClr val="9BBB59">
                    <a:lumMod val="50000"/>
                  </a:srgbClr>
                </a:solidFill>
                <a:latin typeface="Calibri"/>
              </a:rPr>
              <a:t>Supporting data</a:t>
            </a:r>
          </a:p>
          <a:p>
            <a:pPr marL="342900" indent="-342900" defTabSz="914400">
              <a:spcBef>
                <a:spcPct val="20000"/>
              </a:spcBef>
              <a:buFont typeface="Arial" pitchFamily="34" charset="0"/>
              <a:buChar char="•"/>
              <a:defRPr/>
            </a:pPr>
            <a:r>
              <a:rPr lang="en-US" sz="2400" dirty="0" smtClean="0">
                <a:solidFill>
                  <a:srgbClr val="9BBB59">
                    <a:lumMod val="50000"/>
                  </a:srgbClr>
                </a:solidFill>
                <a:latin typeface="Calibri"/>
              </a:rPr>
              <a:t>Explanatory Language</a:t>
            </a:r>
            <a:endParaRPr lang="en-US" sz="2400" dirty="0">
              <a:solidFill>
                <a:srgbClr val="9BBB59">
                  <a:lumMod val="50000"/>
                </a:srgbClr>
              </a:solidFill>
              <a:latin typeface="Calibri"/>
            </a:endParaRPr>
          </a:p>
        </p:txBody>
      </p:sp>
      <p:cxnSp>
        <p:nvCxnSpPr>
          <p:cNvPr id="25" name="Straight Connector 24"/>
          <p:cNvCxnSpPr>
            <a:stCxn id="8" idx="2"/>
            <a:endCxn id="23" idx="0"/>
          </p:cNvCxnSpPr>
          <p:nvPr/>
        </p:nvCxnSpPr>
        <p:spPr>
          <a:xfrm>
            <a:off x="2362199" y="4191001"/>
            <a:ext cx="0" cy="380999"/>
          </a:xfrm>
          <a:prstGeom prst="line">
            <a:avLst/>
          </a:prstGeom>
          <a:ln w="22225">
            <a:solidFill>
              <a:schemeClr val="accent3">
                <a:lumMod val="50000"/>
              </a:schemeClr>
            </a:solidFill>
          </a:ln>
        </p:spPr>
      </p:cxnSp>
      <p:cxnSp>
        <p:nvCxnSpPr>
          <p:cNvPr id="27" name="Straight Connector 26"/>
          <p:cNvCxnSpPr>
            <a:stCxn id="9" idx="2"/>
            <a:endCxn id="10" idx="0"/>
          </p:cNvCxnSpPr>
          <p:nvPr/>
        </p:nvCxnSpPr>
        <p:spPr>
          <a:xfrm>
            <a:off x="6818313" y="4191000"/>
            <a:ext cx="0" cy="381000"/>
          </a:xfrm>
          <a:prstGeom prst="line">
            <a:avLst/>
          </a:prstGeom>
          <a:ln w="22225">
            <a:solidFill>
              <a:schemeClr val="tx2"/>
            </a:solidFill>
          </a:ln>
        </p:spPr>
      </p:cxnSp>
      <p:cxnSp>
        <p:nvCxnSpPr>
          <p:cNvPr id="29" name="Straight Connector 28"/>
          <p:cNvCxnSpPr/>
          <p:nvPr/>
        </p:nvCxnSpPr>
        <p:spPr>
          <a:xfrm>
            <a:off x="3352800" y="5181600"/>
            <a:ext cx="1828800" cy="0"/>
          </a:xfrm>
          <a:prstGeom prst="line">
            <a:avLst/>
          </a:prstGeom>
          <a:ln w="63500">
            <a:solidFill>
              <a:srgbClr val="FF0000"/>
            </a:solidFill>
            <a:prstDash val="sysDash"/>
            <a:headEnd type="arrow"/>
            <a:tailEnd type="arrow" w="med" len="me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43200" y="5486400"/>
            <a:ext cx="2438400" cy="0"/>
          </a:xfrm>
          <a:prstGeom prst="line">
            <a:avLst/>
          </a:prstGeom>
          <a:ln w="63500">
            <a:solidFill>
              <a:srgbClr val="FF0000"/>
            </a:solidFill>
            <a:prstDash val="sysDash"/>
            <a:headEnd type="arrow"/>
            <a:tailEnd type="arrow"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352800" y="5791200"/>
            <a:ext cx="1828800" cy="0"/>
          </a:xfrm>
          <a:prstGeom prst="line">
            <a:avLst/>
          </a:prstGeom>
          <a:ln w="63500">
            <a:solidFill>
              <a:srgbClr val="FF0000"/>
            </a:solidFill>
            <a:prstDash val="sysDash"/>
            <a:headEnd type="arrow"/>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34826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P spid="2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Autofit/>
          </a:bodyPr>
          <a:lstStyle/>
          <a:p>
            <a:r>
              <a:rPr lang="en-US" sz="3600" dirty="0" smtClean="0"/>
              <a:t>Partnership Professional Development Goal</a:t>
            </a:r>
            <a:endParaRPr lang="en-US" sz="3600" dirty="0"/>
          </a:p>
        </p:txBody>
      </p:sp>
      <p:sp>
        <p:nvSpPr>
          <p:cNvPr id="3" name="Content Placeholder 2"/>
          <p:cNvSpPr>
            <a:spLocks noGrp="1"/>
          </p:cNvSpPr>
          <p:nvPr>
            <p:ph idx="1"/>
          </p:nvPr>
        </p:nvSpPr>
        <p:spPr>
          <a:xfrm>
            <a:off x="457200" y="1447801"/>
            <a:ext cx="8229600" cy="5257800"/>
          </a:xfrm>
        </p:spPr>
        <p:txBody>
          <a:bodyPr>
            <a:normAutofit fontScale="85000" lnSpcReduction="10000"/>
          </a:bodyPr>
          <a:lstStyle/>
          <a:p>
            <a:pPr marL="514350" lvl="0" indent="-514350">
              <a:buNone/>
            </a:pPr>
            <a:r>
              <a:rPr lang="en-US" sz="3500" i="1" dirty="0" smtClean="0"/>
              <a:t>Increase teachers’ content knowledge and pedagogical content knowledge for:</a:t>
            </a:r>
          </a:p>
          <a:p>
            <a:pPr marL="514350" lvl="0" indent="-514350">
              <a:buNone/>
            </a:pPr>
            <a:endParaRPr lang="en-US" i="1" dirty="0" smtClean="0"/>
          </a:p>
          <a:p>
            <a:pPr marL="514350" lvl="0" indent="-514350">
              <a:buFont typeface="+mj-lt"/>
              <a:buAutoNum type="arabicPeriod"/>
            </a:pPr>
            <a:r>
              <a:rPr lang="en-US" dirty="0" smtClean="0"/>
              <a:t>The </a:t>
            </a:r>
            <a:r>
              <a:rPr lang="en-US" dirty="0"/>
              <a:t>Scientific and Engineering Practice of Engaging in Arguments from Evidence</a:t>
            </a:r>
          </a:p>
          <a:p>
            <a:pPr marL="514350" lvl="0" indent="-514350">
              <a:buFont typeface="+mj-lt"/>
              <a:buAutoNum type="arabicPeriod"/>
            </a:pPr>
            <a:r>
              <a:rPr lang="en-US" dirty="0"/>
              <a:t>The Scientific Practice of Constructing Explanations and the Engineering Practice of Designing Solutions</a:t>
            </a:r>
          </a:p>
          <a:p>
            <a:pPr marL="514350" lvl="0" indent="-514350">
              <a:buFont typeface="+mj-lt"/>
              <a:buAutoNum type="arabicPeriod"/>
            </a:pPr>
            <a:r>
              <a:rPr lang="en-US" dirty="0"/>
              <a:t>Disciplinary Core Ideas for Engineering</a:t>
            </a:r>
          </a:p>
          <a:p>
            <a:pPr marL="971550" lvl="1" indent="-514350">
              <a:buFont typeface="+mj-lt"/>
              <a:buAutoNum type="alphaLcParenR"/>
            </a:pPr>
            <a:r>
              <a:rPr lang="en-US" dirty="0"/>
              <a:t>Defining and Delimiting Engineering Problems (ETS1A)</a:t>
            </a:r>
          </a:p>
          <a:p>
            <a:pPr marL="971550" lvl="1" indent="-514350">
              <a:buFont typeface="+mj-lt"/>
              <a:buAutoNum type="alphaLcParenR"/>
            </a:pPr>
            <a:r>
              <a:rPr lang="en-US" dirty="0"/>
              <a:t> Developing Possible Solutions (ETS1B)</a:t>
            </a:r>
          </a:p>
          <a:p>
            <a:pPr marL="971550" lvl="1" indent="-514350">
              <a:buFont typeface="+mj-lt"/>
              <a:buAutoNum type="alphaLcParenR"/>
            </a:pPr>
            <a:r>
              <a:rPr lang="en-US" dirty="0"/>
              <a:t>Optimizing the Design Solution (ETS1C</a:t>
            </a:r>
            <a:r>
              <a:rPr lang="en-US" dirty="0" smtClean="0"/>
              <a:t>)</a:t>
            </a:r>
            <a:endParaRPr lang="en-US" dirty="0"/>
          </a:p>
        </p:txBody>
      </p:sp>
    </p:spTree>
    <p:extLst>
      <p:ext uri="{BB962C8B-B14F-4D97-AF65-F5344CB8AC3E}">
        <p14:creationId xmlns:p14="http://schemas.microsoft.com/office/powerpoint/2010/main" val="44502515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In your </a:t>
            </a:r>
            <a:r>
              <a:rPr lang="en-US" dirty="0" smtClean="0">
                <a:solidFill>
                  <a:srgbClr val="FF0000"/>
                </a:solidFill>
              </a:rPr>
              <a:t>Notebook…(p. 4)</a:t>
            </a:r>
            <a:endParaRPr lang="en-US" dirty="0">
              <a:solidFill>
                <a:srgbClr val="FF0000"/>
              </a:solidFill>
            </a:endParaRPr>
          </a:p>
        </p:txBody>
      </p:sp>
      <p:sp>
        <p:nvSpPr>
          <p:cNvPr id="3" name="Content Placeholder 2"/>
          <p:cNvSpPr>
            <a:spLocks noGrp="1"/>
          </p:cNvSpPr>
          <p:nvPr>
            <p:ph idx="1"/>
          </p:nvPr>
        </p:nvSpPr>
        <p:spPr/>
        <p:txBody>
          <a:bodyPr/>
          <a:lstStyle/>
          <a:p>
            <a:pPr>
              <a:buNone/>
            </a:pPr>
            <a:r>
              <a:rPr lang="en-US" dirty="0" smtClean="0"/>
              <a:t>Given the expectations of policies for WA State Standards, CCSS, TPEP, and NGSS,…</a:t>
            </a:r>
          </a:p>
          <a:p>
            <a:pPr>
              <a:buNone/>
            </a:pPr>
            <a:endParaRPr lang="en-US" dirty="0" smtClean="0"/>
          </a:p>
          <a:p>
            <a:pPr>
              <a:buNone/>
            </a:pPr>
            <a:r>
              <a:rPr lang="en-US" b="1" i="1" dirty="0" smtClean="0"/>
              <a:t>…what supports do you need to effectively plan instruction for your students?</a:t>
            </a:r>
            <a:endParaRPr lang="en-US" b="1" i="1" dirty="0"/>
          </a:p>
        </p:txBody>
      </p:sp>
    </p:spTree>
    <p:extLst>
      <p:ext uri="{BB962C8B-B14F-4D97-AF65-F5344CB8AC3E}">
        <p14:creationId xmlns:p14="http://schemas.microsoft.com/office/powerpoint/2010/main" val="228928463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5-day August Institute</a:t>
            </a:r>
            <a:endParaRPr lang="en-US" dirty="0"/>
          </a:p>
        </p:txBody>
      </p:sp>
      <p:sp>
        <p:nvSpPr>
          <p:cNvPr id="3" name="Content Placeholder 2"/>
          <p:cNvSpPr>
            <a:spLocks noGrp="1"/>
          </p:cNvSpPr>
          <p:nvPr>
            <p:ph idx="1"/>
          </p:nvPr>
        </p:nvSpPr>
        <p:spPr/>
        <p:txBody>
          <a:bodyPr/>
          <a:lstStyle/>
          <a:p>
            <a:r>
              <a:rPr lang="en-US" dirty="0" smtClean="0"/>
              <a:t>Learn the Sci. &amp; Eng. Practices and content</a:t>
            </a:r>
          </a:p>
          <a:p>
            <a:r>
              <a:rPr lang="en-US" dirty="0" smtClean="0"/>
              <a:t>Plan instruction by adapting your materials</a:t>
            </a:r>
          </a:p>
          <a:p>
            <a:endParaRPr lang="en-US" dirty="0"/>
          </a:p>
        </p:txBody>
      </p:sp>
      <p:graphicFrame>
        <p:nvGraphicFramePr>
          <p:cNvPr id="41" name="Table 40"/>
          <p:cNvGraphicFramePr>
            <a:graphicFrameLocks noGrp="1"/>
          </p:cNvGraphicFramePr>
          <p:nvPr/>
        </p:nvGraphicFramePr>
        <p:xfrm>
          <a:off x="1447799" y="3388065"/>
          <a:ext cx="4656058" cy="685800"/>
        </p:xfrm>
        <a:graphic>
          <a:graphicData uri="http://schemas.openxmlformats.org/drawingml/2006/table">
            <a:tbl>
              <a:tblPr/>
              <a:tblGrid>
                <a:gridCol w="1311565"/>
                <a:gridCol w="3344493"/>
              </a:tblGrid>
              <a:tr h="685800">
                <a:tc>
                  <a:txBody>
                    <a:bodyPr/>
                    <a:lstStyle/>
                    <a:p>
                      <a:pPr algn="ctr" fontAlgn="ctr"/>
                      <a:r>
                        <a:rPr lang="en-US" sz="1800" b="0" i="0" u="none" strike="noStrike" dirty="0" smtClean="0">
                          <a:solidFill>
                            <a:srgbClr val="000000"/>
                          </a:solidFill>
                          <a:latin typeface="Calibri"/>
                        </a:rPr>
                        <a:t>Jun-</a:t>
                      </a:r>
                    </a:p>
                    <a:p>
                      <a:pPr algn="ctr" fontAlgn="ctr"/>
                      <a:r>
                        <a:rPr lang="en-US" sz="1800" b="0" i="0" u="none" strike="noStrike" dirty="0" smtClean="0">
                          <a:solidFill>
                            <a:srgbClr val="000000"/>
                          </a:solidFill>
                          <a:latin typeface="Calibri"/>
                        </a:rPr>
                        <a:t>Aug</a:t>
                      </a:r>
                      <a:endParaRPr lang="en-US" sz="1800" b="0" i="0" u="none" strike="noStrike" dirty="0">
                        <a:solidFill>
                          <a:srgbClr val="000000"/>
                        </a:solidFill>
                        <a:latin typeface="Calibri"/>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800" b="1" i="0" u="none" strike="noStrike" dirty="0">
                          <a:solidFill>
                            <a:srgbClr val="000000"/>
                          </a:solidFill>
                          <a:latin typeface="Calibri"/>
                        </a:rPr>
                        <a:t>2013-14</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42" name="Rectangle 41"/>
          <p:cNvSpPr/>
          <p:nvPr/>
        </p:nvSpPr>
        <p:spPr>
          <a:xfrm>
            <a:off x="2175338" y="4302465"/>
            <a:ext cx="36576" cy="457200"/>
          </a:xfrm>
          <a:prstGeom prst="rect">
            <a:avLst/>
          </a:prstGeom>
          <a:solidFill>
            <a:schemeClr val="accent1">
              <a:lumMod val="20000"/>
              <a:lumOff val="80000"/>
            </a:schemeClr>
          </a:solidFill>
          <a:ln cap="flat">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3" name="Rectangle 42"/>
          <p:cNvSpPr/>
          <p:nvPr/>
        </p:nvSpPr>
        <p:spPr>
          <a:xfrm>
            <a:off x="2209800" y="4302465"/>
            <a:ext cx="36576" cy="457200"/>
          </a:xfrm>
          <a:prstGeom prst="rect">
            <a:avLst/>
          </a:prstGeom>
          <a:solidFill>
            <a:schemeClr val="accent1">
              <a:lumMod val="20000"/>
              <a:lumOff val="80000"/>
            </a:schemeClr>
          </a:solidFill>
          <a:ln cap="flat">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4" name="Rectangle 43"/>
          <p:cNvSpPr/>
          <p:nvPr/>
        </p:nvSpPr>
        <p:spPr>
          <a:xfrm>
            <a:off x="2249424" y="4302465"/>
            <a:ext cx="36576" cy="457200"/>
          </a:xfrm>
          <a:prstGeom prst="rect">
            <a:avLst/>
          </a:prstGeom>
          <a:solidFill>
            <a:schemeClr val="accent1">
              <a:lumMod val="20000"/>
              <a:lumOff val="80000"/>
            </a:schemeClr>
          </a:solidFill>
          <a:ln cap="flat">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5" name="Rectangle 44"/>
          <p:cNvSpPr/>
          <p:nvPr/>
        </p:nvSpPr>
        <p:spPr>
          <a:xfrm>
            <a:off x="2286000" y="4302465"/>
            <a:ext cx="36576" cy="457200"/>
          </a:xfrm>
          <a:prstGeom prst="rect">
            <a:avLst/>
          </a:prstGeom>
          <a:solidFill>
            <a:schemeClr val="accent1">
              <a:lumMod val="20000"/>
              <a:lumOff val="80000"/>
            </a:schemeClr>
          </a:solidFill>
          <a:ln cap="flat">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6" name="Rectangle 45"/>
          <p:cNvSpPr/>
          <p:nvPr/>
        </p:nvSpPr>
        <p:spPr>
          <a:xfrm>
            <a:off x="2325624" y="4302465"/>
            <a:ext cx="36576" cy="457200"/>
          </a:xfrm>
          <a:prstGeom prst="rect">
            <a:avLst/>
          </a:prstGeom>
          <a:solidFill>
            <a:schemeClr val="accent1">
              <a:lumMod val="20000"/>
              <a:lumOff val="80000"/>
            </a:schemeClr>
          </a:solidFill>
          <a:ln cap="flat">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7" name="Rectangle 46"/>
          <p:cNvSpPr/>
          <p:nvPr/>
        </p:nvSpPr>
        <p:spPr>
          <a:xfrm>
            <a:off x="1685227"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8" name="Rectangle 47"/>
          <p:cNvSpPr/>
          <p:nvPr/>
        </p:nvSpPr>
        <p:spPr>
          <a:xfrm>
            <a:off x="3482301"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9" name="Rectangle 48"/>
          <p:cNvSpPr/>
          <p:nvPr/>
        </p:nvSpPr>
        <p:spPr>
          <a:xfrm>
            <a:off x="4540942"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50" name="Rectangle 49"/>
          <p:cNvSpPr/>
          <p:nvPr/>
        </p:nvSpPr>
        <p:spPr>
          <a:xfrm>
            <a:off x="5606117"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51" name="Rectangle 50"/>
          <p:cNvSpPr/>
          <p:nvPr/>
        </p:nvSpPr>
        <p:spPr>
          <a:xfrm>
            <a:off x="6338017"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52" name="Rounded Rectangle 51"/>
          <p:cNvSpPr/>
          <p:nvPr/>
        </p:nvSpPr>
        <p:spPr>
          <a:xfrm>
            <a:off x="1457325" y="4226265"/>
            <a:ext cx="524827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54" name="TextBox 53"/>
          <p:cNvSpPr txBox="1"/>
          <p:nvPr/>
        </p:nvSpPr>
        <p:spPr>
          <a:xfrm>
            <a:off x="2057400" y="6027003"/>
            <a:ext cx="2048256" cy="830997"/>
          </a:xfrm>
          <a:prstGeom prst="rect">
            <a:avLst/>
          </a:prstGeom>
          <a:noFill/>
        </p:spPr>
        <p:txBody>
          <a:bodyPr wrap="square" rtlCol="0">
            <a:spAutoFit/>
          </a:bodyPr>
          <a:lstStyle/>
          <a:p>
            <a:pPr defTabSz="914400"/>
            <a:r>
              <a:rPr lang="en-US" sz="2400" b="1" dirty="0" smtClean="0">
                <a:solidFill>
                  <a:srgbClr val="FF0000"/>
                </a:solidFill>
                <a:latin typeface="Calibri"/>
              </a:rPr>
              <a:t>5-day August Institute</a:t>
            </a:r>
            <a:endParaRPr lang="en-US" sz="2400" b="1" dirty="0">
              <a:solidFill>
                <a:srgbClr val="FF0000"/>
              </a:solidFill>
              <a:latin typeface="Calibri"/>
            </a:endParaRPr>
          </a:p>
        </p:txBody>
      </p:sp>
      <p:sp>
        <p:nvSpPr>
          <p:cNvPr id="57" name="Rectangle 56"/>
          <p:cNvSpPr/>
          <p:nvPr/>
        </p:nvSpPr>
        <p:spPr>
          <a:xfrm>
            <a:off x="1447799" y="4073865"/>
            <a:ext cx="4648200" cy="96253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cxnSp>
        <p:nvCxnSpPr>
          <p:cNvPr id="59" name="Straight Arrow Connector 58"/>
          <p:cNvCxnSpPr/>
          <p:nvPr/>
        </p:nvCxnSpPr>
        <p:spPr>
          <a:xfrm flipH="1" flipV="1">
            <a:off x="2286000" y="4807803"/>
            <a:ext cx="152400" cy="1295400"/>
          </a:xfrm>
          <a:prstGeom prst="straightConnector1">
            <a:avLst/>
          </a:prstGeom>
          <a:ln w="4762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6934200" y="4274403"/>
            <a:ext cx="1586268" cy="523220"/>
          </a:xfrm>
          <a:prstGeom prst="rect">
            <a:avLst/>
          </a:prstGeom>
          <a:noFill/>
        </p:spPr>
        <p:txBody>
          <a:bodyPr wrap="none" rtlCol="0">
            <a:spAutoFit/>
          </a:bodyPr>
          <a:lstStyle/>
          <a:p>
            <a:pPr defTabSz="914400"/>
            <a:r>
              <a:rPr lang="en-US" sz="2800" b="1" dirty="0" smtClean="0">
                <a:solidFill>
                  <a:srgbClr val="4F81BD"/>
                </a:solidFill>
                <a:latin typeface="Cambria" pitchFamily="18" charset="0"/>
              </a:rPr>
              <a:t>PD Cycle</a:t>
            </a:r>
            <a:endParaRPr lang="en-US" sz="2800" b="1" dirty="0">
              <a:solidFill>
                <a:srgbClr val="4F81BD"/>
              </a:solidFill>
              <a:latin typeface="Cambria" pitchFamily="18" charset="0"/>
            </a:endParaRPr>
          </a:p>
        </p:txBody>
      </p:sp>
    </p:spTree>
    <p:extLst>
      <p:ext uri="{BB962C8B-B14F-4D97-AF65-F5344CB8AC3E}">
        <p14:creationId xmlns:p14="http://schemas.microsoft.com/office/powerpoint/2010/main" val="404839041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5-day August Institute</a:t>
            </a:r>
            <a:endParaRPr lang="en-US" dirty="0"/>
          </a:p>
        </p:txBody>
      </p:sp>
      <p:sp>
        <p:nvSpPr>
          <p:cNvPr id="3" name="Content Placeholder 2"/>
          <p:cNvSpPr>
            <a:spLocks noGrp="1"/>
          </p:cNvSpPr>
          <p:nvPr>
            <p:ph idx="1"/>
          </p:nvPr>
        </p:nvSpPr>
        <p:spPr/>
        <p:txBody>
          <a:bodyPr/>
          <a:lstStyle/>
          <a:p>
            <a:r>
              <a:rPr lang="en-US" dirty="0" smtClean="0"/>
              <a:t>Learn the Sci. &amp; Eng. Practices and content</a:t>
            </a:r>
          </a:p>
          <a:p>
            <a:r>
              <a:rPr lang="en-US" dirty="0" smtClean="0"/>
              <a:t>Plan instruction by adapting your materials</a:t>
            </a:r>
          </a:p>
          <a:p>
            <a:endParaRPr lang="en-US" dirty="0"/>
          </a:p>
        </p:txBody>
      </p:sp>
      <p:graphicFrame>
        <p:nvGraphicFramePr>
          <p:cNvPr id="4" name="Table 3"/>
          <p:cNvGraphicFramePr>
            <a:graphicFrameLocks noGrp="1"/>
          </p:cNvGraphicFramePr>
          <p:nvPr/>
        </p:nvGraphicFramePr>
        <p:xfrm>
          <a:off x="2286000" y="4038600"/>
          <a:ext cx="4267200" cy="2453639"/>
        </p:xfrm>
        <a:graphic>
          <a:graphicData uri="http://schemas.openxmlformats.org/drawingml/2006/table">
            <a:tbl>
              <a:tblPr/>
              <a:tblGrid>
                <a:gridCol w="4267200"/>
              </a:tblGrid>
              <a:tr h="233291">
                <a:tc>
                  <a:txBody>
                    <a:bodyPr/>
                    <a:lstStyle/>
                    <a:p>
                      <a:pPr indent="-457200"/>
                      <a:r>
                        <a:rPr lang="en-US" sz="2000" b="1" dirty="0" smtClean="0"/>
                        <a:t>Domain 1: Planning and Preparation</a:t>
                      </a:r>
                      <a:endParaRPr lang="en-US" sz="20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r>
              <a:tr h="1584960">
                <a:tc>
                  <a:txBody>
                    <a:bodyPr/>
                    <a:lstStyle/>
                    <a:p>
                      <a:pPr indent="-457200"/>
                      <a:r>
                        <a:rPr lang="en-US" sz="1800" b="1" dirty="0" smtClean="0">
                          <a:solidFill>
                            <a:srgbClr val="FF0000"/>
                          </a:solidFill>
                        </a:rPr>
                        <a:t>1a Demonstrating Knowledge of Content and Pedagogy</a:t>
                      </a:r>
                      <a:r>
                        <a:rPr lang="en-US" sz="1800" dirty="0" smtClean="0"/>
                        <a:t/>
                      </a:r>
                      <a:br>
                        <a:rPr lang="en-US" sz="1800" dirty="0" smtClean="0"/>
                      </a:br>
                      <a:r>
                        <a:rPr lang="en-US" sz="1800" b="1" dirty="0" smtClean="0"/>
                        <a:t>1b</a:t>
                      </a:r>
                      <a:r>
                        <a:rPr lang="en-US" sz="1800" dirty="0" smtClean="0"/>
                        <a:t> Demonstrating Knowledge of Students</a:t>
                      </a:r>
                      <a:br>
                        <a:rPr lang="en-US" sz="1800" dirty="0" smtClean="0"/>
                      </a:br>
                      <a:r>
                        <a:rPr lang="en-US" sz="1800" b="1" dirty="0" smtClean="0">
                          <a:solidFill>
                            <a:srgbClr val="FF0000"/>
                          </a:solidFill>
                        </a:rPr>
                        <a:t>1c Setting Instructional Outcomes</a:t>
                      </a:r>
                      <a:r>
                        <a:rPr lang="en-US" sz="1800" dirty="0" smtClean="0"/>
                        <a:t/>
                      </a:r>
                      <a:br>
                        <a:rPr lang="en-US" sz="1800" dirty="0" smtClean="0"/>
                      </a:br>
                      <a:r>
                        <a:rPr lang="en-US" sz="1800" b="1" dirty="0" smtClean="0"/>
                        <a:t>1d</a:t>
                      </a:r>
                      <a:r>
                        <a:rPr lang="en-US" sz="1800" dirty="0" smtClean="0"/>
                        <a:t> Demonstrating Knowledge of Resources</a:t>
                      </a:r>
                      <a:br>
                        <a:rPr lang="en-US" sz="1800" dirty="0" smtClean="0"/>
                      </a:br>
                      <a:r>
                        <a:rPr lang="en-US" sz="1800" b="1" dirty="0" smtClean="0">
                          <a:solidFill>
                            <a:srgbClr val="FF0000"/>
                          </a:solidFill>
                        </a:rPr>
                        <a:t>1e Designing Coherent Instruction</a:t>
                      </a:r>
                      <a:br>
                        <a:rPr lang="en-US" sz="1800" b="1" dirty="0" smtClean="0">
                          <a:solidFill>
                            <a:srgbClr val="FF0000"/>
                          </a:solidFill>
                        </a:rPr>
                      </a:br>
                      <a:r>
                        <a:rPr lang="en-US" sz="1800" b="1" dirty="0" smtClean="0">
                          <a:solidFill>
                            <a:srgbClr val="FF0000"/>
                          </a:solidFill>
                        </a:rPr>
                        <a:t>1f Designing Student Assessments</a:t>
                      </a:r>
                      <a:endParaRPr lang="en-US" sz="1800" b="1" dirty="0">
                        <a:solidFill>
                          <a:srgbClr val="FF0000"/>
                        </a:solidFill>
                      </a:endParaRPr>
                    </a:p>
                  </a:txBody>
                  <a:tcPr marB="9144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5" name="TextBox 4"/>
          <p:cNvSpPr txBox="1"/>
          <p:nvPr/>
        </p:nvSpPr>
        <p:spPr>
          <a:xfrm>
            <a:off x="533400" y="3352800"/>
            <a:ext cx="4157870" cy="584775"/>
          </a:xfrm>
          <a:prstGeom prst="rect">
            <a:avLst/>
          </a:prstGeom>
          <a:noFill/>
        </p:spPr>
        <p:txBody>
          <a:bodyPr wrap="none" rtlCol="0">
            <a:spAutoFit/>
          </a:bodyPr>
          <a:lstStyle/>
          <a:p>
            <a:pPr defTabSz="914400"/>
            <a:r>
              <a:rPr lang="en-US" sz="3200" u="sng" dirty="0" smtClean="0">
                <a:solidFill>
                  <a:srgbClr val="0070C0"/>
                </a:solidFill>
                <a:latin typeface="Calibri"/>
              </a:rPr>
              <a:t>Charlotte Danielson FFT</a:t>
            </a:r>
            <a:endParaRPr lang="en-US" sz="3200" u="sng" dirty="0">
              <a:solidFill>
                <a:srgbClr val="0070C0"/>
              </a:solidFill>
              <a:latin typeface="Calibri"/>
            </a:endParaRPr>
          </a:p>
        </p:txBody>
      </p:sp>
    </p:spTree>
    <p:extLst>
      <p:ext uri="{BB962C8B-B14F-4D97-AF65-F5344CB8AC3E}">
        <p14:creationId xmlns:p14="http://schemas.microsoft.com/office/powerpoint/2010/main" val="117449031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Units for 2013-14</a:t>
            </a:r>
            <a:endParaRPr lang="en-US" dirty="0"/>
          </a:p>
        </p:txBody>
      </p:sp>
      <p:sp>
        <p:nvSpPr>
          <p:cNvPr id="3" name="Content Placeholder 2"/>
          <p:cNvSpPr>
            <a:spLocks noGrp="1"/>
          </p:cNvSpPr>
          <p:nvPr>
            <p:ph idx="1"/>
          </p:nvPr>
        </p:nvSpPr>
        <p:spPr/>
        <p:txBody>
          <a:bodyPr>
            <a:normAutofit/>
          </a:bodyPr>
          <a:lstStyle/>
          <a:p>
            <a:pPr>
              <a:buNone/>
            </a:pPr>
            <a:r>
              <a:rPr lang="en-US" sz="3600" dirty="0" smtClean="0"/>
              <a:t>3</a:t>
            </a:r>
            <a:r>
              <a:rPr lang="en-US" sz="3600" baseline="30000" dirty="0" smtClean="0"/>
              <a:t>rd</a:t>
            </a:r>
            <a:r>
              <a:rPr lang="en-US" sz="3600" dirty="0" smtClean="0"/>
              <a:t> grade: </a:t>
            </a:r>
            <a:r>
              <a:rPr lang="en-US" sz="3600" b="1" i="1" dirty="0" smtClean="0"/>
              <a:t>Sound</a:t>
            </a:r>
          </a:p>
          <a:p>
            <a:pPr>
              <a:buNone/>
            </a:pPr>
            <a:r>
              <a:rPr lang="en-US" sz="3600" dirty="0" smtClean="0"/>
              <a:t>4</a:t>
            </a:r>
            <a:r>
              <a:rPr lang="en-US" sz="3600" baseline="30000" dirty="0" smtClean="0"/>
              <a:t>th</a:t>
            </a:r>
            <a:r>
              <a:rPr lang="en-US" sz="3600" dirty="0" smtClean="0"/>
              <a:t> grade: </a:t>
            </a:r>
            <a:r>
              <a:rPr lang="en-US" sz="3600" b="1" i="1" dirty="0" smtClean="0"/>
              <a:t>Circuits &amp; Pathways</a:t>
            </a:r>
          </a:p>
          <a:p>
            <a:pPr>
              <a:buNone/>
            </a:pPr>
            <a:r>
              <a:rPr lang="en-US" sz="3600" dirty="0" smtClean="0"/>
              <a:t>5</a:t>
            </a:r>
            <a:r>
              <a:rPr lang="en-US" sz="3600" baseline="30000" dirty="0" smtClean="0"/>
              <a:t>th</a:t>
            </a:r>
            <a:r>
              <a:rPr lang="en-US" sz="3600" dirty="0" smtClean="0"/>
              <a:t> grade: </a:t>
            </a:r>
            <a:r>
              <a:rPr lang="en-US" sz="3600" b="1" i="1" dirty="0" smtClean="0"/>
              <a:t>Land &amp; Water</a:t>
            </a:r>
          </a:p>
          <a:p>
            <a:pPr>
              <a:buNone/>
            </a:pPr>
            <a:r>
              <a:rPr lang="en-US" sz="3600" dirty="0" smtClean="0"/>
              <a:t>6</a:t>
            </a:r>
            <a:r>
              <a:rPr lang="en-US" sz="3600" baseline="30000" dirty="0" smtClean="0"/>
              <a:t>th</a:t>
            </a:r>
            <a:r>
              <a:rPr lang="en-US" sz="3600" dirty="0" smtClean="0"/>
              <a:t> grade</a:t>
            </a:r>
            <a:r>
              <a:rPr lang="en-US" sz="3600" dirty="0" smtClean="0"/>
              <a:t>: </a:t>
            </a:r>
            <a:r>
              <a:rPr lang="en-US" sz="3600" b="1" dirty="0" smtClean="0"/>
              <a:t>Levers &amp; Pulleys</a:t>
            </a:r>
            <a:endParaRPr lang="en-US" sz="3600" b="1" dirty="0" smtClean="0"/>
          </a:p>
          <a:p>
            <a:pPr>
              <a:buNone/>
            </a:pPr>
            <a:r>
              <a:rPr lang="en-US" sz="3600" dirty="0" smtClean="0"/>
              <a:t>7</a:t>
            </a:r>
            <a:r>
              <a:rPr lang="en-US" sz="3600" baseline="30000" dirty="0" smtClean="0"/>
              <a:t>th</a:t>
            </a:r>
            <a:r>
              <a:rPr lang="en-US" sz="3600" dirty="0" smtClean="0"/>
              <a:t> grade</a:t>
            </a:r>
            <a:r>
              <a:rPr lang="en-US" sz="3600" dirty="0" smtClean="0"/>
              <a:t>: </a:t>
            </a:r>
            <a:r>
              <a:rPr lang="en-US" sz="3600" b="1" dirty="0" smtClean="0"/>
              <a:t>Force &amp; Motion</a:t>
            </a:r>
            <a:endParaRPr lang="en-US" sz="3600" b="1" dirty="0" smtClean="0"/>
          </a:p>
          <a:p>
            <a:pPr>
              <a:buNone/>
            </a:pPr>
            <a:r>
              <a:rPr lang="en-US" sz="3600" dirty="0" smtClean="0"/>
              <a:t>8</a:t>
            </a:r>
            <a:r>
              <a:rPr lang="en-US" sz="3600" baseline="30000" dirty="0" smtClean="0"/>
              <a:t>th</a:t>
            </a:r>
            <a:r>
              <a:rPr lang="en-US" sz="3600" dirty="0" smtClean="0"/>
              <a:t> grade</a:t>
            </a:r>
            <a:r>
              <a:rPr lang="en-US" sz="3600" dirty="0" smtClean="0"/>
              <a:t>: </a:t>
            </a:r>
            <a:r>
              <a:rPr lang="en-US" sz="3600" b="1" dirty="0" smtClean="0"/>
              <a:t>Populations &amp; Ecosystems</a:t>
            </a:r>
            <a:endParaRPr lang="en-US" sz="3600" b="1" dirty="0" smtClean="0"/>
          </a:p>
        </p:txBody>
      </p:sp>
    </p:spTree>
    <p:extLst>
      <p:ext uri="{BB962C8B-B14F-4D97-AF65-F5344CB8AC3E}">
        <p14:creationId xmlns:p14="http://schemas.microsoft.com/office/powerpoint/2010/main" val="1169679943"/>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School-year release days</a:t>
            </a:r>
            <a:endParaRPr lang="en-US" dirty="0"/>
          </a:p>
        </p:txBody>
      </p:sp>
      <p:sp>
        <p:nvSpPr>
          <p:cNvPr id="7" name="Content Placeholder 2"/>
          <p:cNvSpPr>
            <a:spLocks noGrp="1"/>
          </p:cNvSpPr>
          <p:nvPr>
            <p:ph idx="1"/>
          </p:nvPr>
        </p:nvSpPr>
        <p:spPr>
          <a:xfrm>
            <a:off x="457200" y="1600201"/>
            <a:ext cx="8229600" cy="1905000"/>
          </a:xfrm>
        </p:spPr>
        <p:txBody>
          <a:bodyPr/>
          <a:lstStyle/>
          <a:p>
            <a:r>
              <a:rPr lang="en-US" dirty="0" smtClean="0"/>
              <a:t>Learn the Sci. &amp; Eng. Practices and content</a:t>
            </a:r>
          </a:p>
          <a:p>
            <a:r>
              <a:rPr lang="en-US" dirty="0" smtClean="0"/>
              <a:t>Analyze student assessment responses and revise instructional plans</a:t>
            </a:r>
            <a:endParaRPr lang="en-US" dirty="0"/>
          </a:p>
        </p:txBody>
      </p:sp>
      <p:graphicFrame>
        <p:nvGraphicFramePr>
          <p:cNvPr id="9" name="Table 8"/>
          <p:cNvGraphicFramePr>
            <a:graphicFrameLocks noGrp="1"/>
          </p:cNvGraphicFramePr>
          <p:nvPr/>
        </p:nvGraphicFramePr>
        <p:xfrm>
          <a:off x="1447799" y="3388065"/>
          <a:ext cx="4656058" cy="685800"/>
        </p:xfrm>
        <a:graphic>
          <a:graphicData uri="http://schemas.openxmlformats.org/drawingml/2006/table">
            <a:tbl>
              <a:tblPr/>
              <a:tblGrid>
                <a:gridCol w="1311565"/>
                <a:gridCol w="3344493"/>
              </a:tblGrid>
              <a:tr h="685800">
                <a:tc>
                  <a:txBody>
                    <a:bodyPr/>
                    <a:lstStyle/>
                    <a:p>
                      <a:pPr algn="ctr" fontAlgn="ctr"/>
                      <a:r>
                        <a:rPr lang="en-US" sz="1800" b="0" i="0" u="none" strike="noStrike" dirty="0" smtClean="0">
                          <a:solidFill>
                            <a:srgbClr val="000000"/>
                          </a:solidFill>
                          <a:latin typeface="Calibri"/>
                        </a:rPr>
                        <a:t>Jun-</a:t>
                      </a:r>
                    </a:p>
                    <a:p>
                      <a:pPr algn="ctr" fontAlgn="ctr"/>
                      <a:r>
                        <a:rPr lang="en-US" sz="1800" b="0" i="0" u="none" strike="noStrike" dirty="0" smtClean="0">
                          <a:solidFill>
                            <a:srgbClr val="000000"/>
                          </a:solidFill>
                          <a:latin typeface="Calibri"/>
                        </a:rPr>
                        <a:t>Aug</a:t>
                      </a:r>
                      <a:endParaRPr lang="en-US" sz="1800" b="0" i="0" u="none" strike="noStrike" dirty="0">
                        <a:solidFill>
                          <a:srgbClr val="000000"/>
                        </a:solidFill>
                        <a:latin typeface="Calibri"/>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800" b="1" i="0" u="none" strike="noStrike" dirty="0">
                          <a:solidFill>
                            <a:srgbClr val="000000"/>
                          </a:solidFill>
                          <a:latin typeface="Calibri"/>
                        </a:rPr>
                        <a:t>2013-14</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sp>
        <p:nvSpPr>
          <p:cNvPr id="10" name="Rectangle 9"/>
          <p:cNvSpPr/>
          <p:nvPr/>
        </p:nvSpPr>
        <p:spPr>
          <a:xfrm>
            <a:off x="2175338"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1" name="Rectangle 10"/>
          <p:cNvSpPr/>
          <p:nvPr/>
        </p:nvSpPr>
        <p:spPr>
          <a:xfrm>
            <a:off x="2209800"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2" name="Rectangle 11"/>
          <p:cNvSpPr/>
          <p:nvPr/>
        </p:nvSpPr>
        <p:spPr>
          <a:xfrm>
            <a:off x="2249424"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3" name="Rectangle 12"/>
          <p:cNvSpPr/>
          <p:nvPr/>
        </p:nvSpPr>
        <p:spPr>
          <a:xfrm>
            <a:off x="2286000"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4" name="Rectangle 13"/>
          <p:cNvSpPr/>
          <p:nvPr/>
        </p:nvSpPr>
        <p:spPr>
          <a:xfrm>
            <a:off x="2325624"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5" name="Rectangle 14"/>
          <p:cNvSpPr/>
          <p:nvPr/>
        </p:nvSpPr>
        <p:spPr>
          <a:xfrm>
            <a:off x="1685227"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6" name="Rectangle 15"/>
          <p:cNvSpPr/>
          <p:nvPr/>
        </p:nvSpPr>
        <p:spPr>
          <a:xfrm>
            <a:off x="3482301" y="4302465"/>
            <a:ext cx="36576" cy="457200"/>
          </a:xfrm>
          <a:prstGeom prst="rect">
            <a:avLst/>
          </a:prstGeom>
          <a:solidFill>
            <a:schemeClr val="accent1">
              <a:lumMod val="20000"/>
              <a:lumOff val="80000"/>
            </a:schemeClr>
          </a:solidFill>
          <a:ln cap="flat">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7" name="Rectangle 16"/>
          <p:cNvSpPr/>
          <p:nvPr/>
        </p:nvSpPr>
        <p:spPr>
          <a:xfrm>
            <a:off x="4540942" y="4302465"/>
            <a:ext cx="36576" cy="457200"/>
          </a:xfrm>
          <a:prstGeom prst="rect">
            <a:avLst/>
          </a:prstGeom>
          <a:solidFill>
            <a:schemeClr val="accent1">
              <a:lumMod val="20000"/>
              <a:lumOff val="80000"/>
            </a:schemeClr>
          </a:solidFill>
          <a:ln cap="flat">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8" name="Rectangle 17"/>
          <p:cNvSpPr/>
          <p:nvPr/>
        </p:nvSpPr>
        <p:spPr>
          <a:xfrm>
            <a:off x="5606117" y="4302465"/>
            <a:ext cx="36576" cy="457200"/>
          </a:xfrm>
          <a:prstGeom prst="rect">
            <a:avLst/>
          </a:prstGeom>
          <a:solidFill>
            <a:schemeClr val="accent1">
              <a:lumMod val="20000"/>
              <a:lumOff val="80000"/>
            </a:schemeClr>
          </a:solidFill>
          <a:ln cap="flat">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9" name="Rectangle 18"/>
          <p:cNvSpPr/>
          <p:nvPr/>
        </p:nvSpPr>
        <p:spPr>
          <a:xfrm>
            <a:off x="6338017" y="4302465"/>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0" name="Rounded Rectangle 19"/>
          <p:cNvSpPr/>
          <p:nvPr/>
        </p:nvSpPr>
        <p:spPr>
          <a:xfrm>
            <a:off x="1457325" y="4226265"/>
            <a:ext cx="524827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3" name="TextBox 22"/>
          <p:cNvSpPr txBox="1"/>
          <p:nvPr/>
        </p:nvSpPr>
        <p:spPr>
          <a:xfrm>
            <a:off x="4168987" y="6027003"/>
            <a:ext cx="2158255" cy="830997"/>
          </a:xfrm>
          <a:prstGeom prst="rect">
            <a:avLst/>
          </a:prstGeom>
          <a:noFill/>
        </p:spPr>
        <p:txBody>
          <a:bodyPr wrap="square" rtlCol="0">
            <a:spAutoFit/>
          </a:bodyPr>
          <a:lstStyle/>
          <a:p>
            <a:pPr defTabSz="914400"/>
            <a:r>
              <a:rPr lang="en-US" sz="2400" b="1" dirty="0" smtClean="0">
                <a:solidFill>
                  <a:srgbClr val="FF0000"/>
                </a:solidFill>
                <a:latin typeface="Calibri"/>
              </a:rPr>
              <a:t>3 School-year </a:t>
            </a:r>
          </a:p>
          <a:p>
            <a:pPr defTabSz="914400"/>
            <a:r>
              <a:rPr lang="en-US" sz="2400" b="1" dirty="0" smtClean="0">
                <a:solidFill>
                  <a:srgbClr val="FF0000"/>
                </a:solidFill>
                <a:latin typeface="Calibri"/>
              </a:rPr>
              <a:t>Release Days</a:t>
            </a:r>
            <a:endParaRPr lang="en-US" sz="2400" b="1" dirty="0">
              <a:solidFill>
                <a:srgbClr val="FF0000"/>
              </a:solidFill>
              <a:latin typeface="Calibri"/>
            </a:endParaRPr>
          </a:p>
        </p:txBody>
      </p:sp>
      <p:sp>
        <p:nvSpPr>
          <p:cNvPr id="25" name="Rectangle 24"/>
          <p:cNvSpPr/>
          <p:nvPr/>
        </p:nvSpPr>
        <p:spPr>
          <a:xfrm>
            <a:off x="1447799" y="4073865"/>
            <a:ext cx="4648200" cy="96253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cxnSp>
        <p:nvCxnSpPr>
          <p:cNvPr id="28" name="Straight Arrow Connector 27"/>
          <p:cNvCxnSpPr/>
          <p:nvPr/>
        </p:nvCxnSpPr>
        <p:spPr>
          <a:xfrm flipH="1" flipV="1">
            <a:off x="3505200" y="4884003"/>
            <a:ext cx="990600" cy="1143000"/>
          </a:xfrm>
          <a:prstGeom prst="straightConnector1">
            <a:avLst/>
          </a:prstGeom>
          <a:ln w="4762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4495800" y="4807803"/>
            <a:ext cx="76200" cy="1219200"/>
          </a:xfrm>
          <a:prstGeom prst="straightConnector1">
            <a:avLst/>
          </a:prstGeom>
          <a:ln w="4762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4495800" y="4884003"/>
            <a:ext cx="1066800" cy="1143000"/>
          </a:xfrm>
          <a:prstGeom prst="straightConnector1">
            <a:avLst/>
          </a:prstGeom>
          <a:ln w="4762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934200" y="4274403"/>
            <a:ext cx="1586268" cy="523220"/>
          </a:xfrm>
          <a:prstGeom prst="rect">
            <a:avLst/>
          </a:prstGeom>
          <a:noFill/>
        </p:spPr>
        <p:txBody>
          <a:bodyPr wrap="none" rtlCol="0">
            <a:spAutoFit/>
          </a:bodyPr>
          <a:lstStyle/>
          <a:p>
            <a:pPr defTabSz="914400"/>
            <a:r>
              <a:rPr lang="en-US" sz="2800" b="1" dirty="0" smtClean="0">
                <a:solidFill>
                  <a:srgbClr val="4F81BD"/>
                </a:solidFill>
                <a:latin typeface="Cambria" pitchFamily="18" charset="0"/>
              </a:rPr>
              <a:t>PD Cycle</a:t>
            </a:r>
            <a:endParaRPr lang="en-US" sz="2800" b="1" dirty="0">
              <a:solidFill>
                <a:srgbClr val="4F81BD"/>
              </a:solidFill>
              <a:latin typeface="Cambria" pitchFamily="18" charset="0"/>
            </a:endParaRPr>
          </a:p>
        </p:txBody>
      </p:sp>
    </p:spTree>
    <p:extLst>
      <p:ext uri="{BB962C8B-B14F-4D97-AF65-F5344CB8AC3E}">
        <p14:creationId xmlns:p14="http://schemas.microsoft.com/office/powerpoint/2010/main" val="89149314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Workshop Logistics</a:t>
            </a:r>
            <a:endParaRPr lang="en-US" dirty="0"/>
          </a:p>
        </p:txBody>
      </p:sp>
      <p:pic>
        <p:nvPicPr>
          <p:cNvPr id="4" name="Picture 3" descr="Karen&amp;R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9969" y="4889500"/>
            <a:ext cx="2049463" cy="1371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descr="Mary&amp;Sheil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9969" y="3200400"/>
            <a:ext cx="2049463" cy="1371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5" descr="Chris&amp;Jud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9969" y="1600200"/>
            <a:ext cx="2049463" cy="1371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Content Placeholder 7"/>
          <p:cNvSpPr>
            <a:spLocks noGrp="1"/>
          </p:cNvSpPr>
          <p:nvPr>
            <p:ph idx="1"/>
          </p:nvPr>
        </p:nvSpPr>
        <p:spPr>
          <a:xfrm>
            <a:off x="457200" y="1600200"/>
            <a:ext cx="4724400" cy="4525963"/>
          </a:xfrm>
        </p:spPr>
        <p:txBody>
          <a:bodyPr/>
          <a:lstStyle/>
          <a:p>
            <a:pPr>
              <a:buFont typeface="Wingdings" charset="2"/>
              <a:buChar char="ü"/>
            </a:pPr>
            <a:r>
              <a:rPr lang="en-US" dirty="0" smtClean="0"/>
              <a:t> Sign in </a:t>
            </a:r>
          </a:p>
          <a:p>
            <a:pPr>
              <a:buFont typeface="Wingdings" charset="2"/>
              <a:buChar char="ü"/>
            </a:pPr>
            <a:r>
              <a:rPr lang="en-US" dirty="0" smtClean="0"/>
              <a:t> Name </a:t>
            </a:r>
            <a:r>
              <a:rPr lang="en-US" dirty="0" smtClean="0"/>
              <a:t>tag</a:t>
            </a:r>
          </a:p>
          <a:p>
            <a:pPr>
              <a:buFont typeface="Wingdings" charset="2"/>
              <a:buChar char="ü"/>
            </a:pPr>
            <a:r>
              <a:rPr lang="en-US" dirty="0"/>
              <a:t> </a:t>
            </a:r>
            <a:r>
              <a:rPr lang="en-US" dirty="0" smtClean="0"/>
              <a:t>Workshop notebook</a:t>
            </a:r>
          </a:p>
          <a:p>
            <a:pPr>
              <a:buFont typeface="Wingdings" charset="2"/>
              <a:buChar char="ü"/>
            </a:pPr>
            <a:r>
              <a:rPr lang="en-US" dirty="0"/>
              <a:t> </a:t>
            </a:r>
            <a:r>
              <a:rPr lang="en-US" dirty="0" smtClean="0"/>
              <a:t>ISB media release</a:t>
            </a:r>
          </a:p>
          <a:p>
            <a:pPr>
              <a:buFont typeface="Wingdings" charset="2"/>
              <a:buChar char="ü"/>
            </a:pPr>
            <a:r>
              <a:rPr lang="en-US" dirty="0" smtClean="0"/>
              <a:t> Contract </a:t>
            </a:r>
            <a:r>
              <a:rPr lang="en-US" dirty="0" smtClean="0"/>
              <a:t>(RSD only)</a:t>
            </a:r>
          </a:p>
          <a:p>
            <a:pPr>
              <a:buFont typeface="Wingdings" charset="2"/>
              <a:buChar char="ü"/>
            </a:pPr>
            <a:r>
              <a:rPr lang="en-US" dirty="0" smtClean="0"/>
              <a:t> Lunch</a:t>
            </a:r>
          </a:p>
          <a:p>
            <a:pPr>
              <a:buFont typeface="Wingdings" charset="2"/>
              <a:buChar char="ü"/>
            </a:pPr>
            <a:endParaRPr lang="en-US" dirty="0"/>
          </a:p>
        </p:txBody>
      </p:sp>
    </p:spTree>
    <p:extLst>
      <p:ext uri="{BB962C8B-B14F-4D97-AF65-F5344CB8AC3E}">
        <p14:creationId xmlns:p14="http://schemas.microsoft.com/office/powerpoint/2010/main" val="217130270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School-year release days</a:t>
            </a:r>
            <a:endParaRPr lang="en-US" dirty="0"/>
          </a:p>
        </p:txBody>
      </p:sp>
      <p:graphicFrame>
        <p:nvGraphicFramePr>
          <p:cNvPr id="4" name="Table 3"/>
          <p:cNvGraphicFramePr>
            <a:graphicFrameLocks noGrp="1"/>
          </p:cNvGraphicFramePr>
          <p:nvPr/>
        </p:nvGraphicFramePr>
        <p:xfrm>
          <a:off x="200855" y="3947160"/>
          <a:ext cx="8790745" cy="2453639"/>
        </p:xfrm>
        <a:graphic>
          <a:graphicData uri="http://schemas.openxmlformats.org/drawingml/2006/table">
            <a:tbl>
              <a:tblPr/>
              <a:tblGrid>
                <a:gridCol w="4267200"/>
                <a:gridCol w="76200"/>
                <a:gridCol w="4447345"/>
              </a:tblGrid>
              <a:tr h="2332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Domain 1: Planning and Preparation</a:t>
                      </a:r>
                      <a:endParaRPr lang="en-US" sz="20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Domain 4: Professional Responsibilities</a:t>
                      </a:r>
                      <a:endParaRPr lang="en-US" sz="20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r>
              <a:tr h="14395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rPr>
                        <a:t>1a Demonstrating Knowledge of Content and Pedagogy</a:t>
                      </a:r>
                      <a:r>
                        <a:rPr lang="en-US" sz="1800" dirty="0" smtClean="0"/>
                        <a:t/>
                      </a:r>
                      <a:br>
                        <a:rPr lang="en-US" sz="1800" dirty="0" smtClean="0"/>
                      </a:br>
                      <a:r>
                        <a:rPr lang="en-US" sz="1800" b="1" dirty="0" smtClean="0"/>
                        <a:t>1b</a:t>
                      </a:r>
                      <a:r>
                        <a:rPr lang="en-US" sz="1800" dirty="0" smtClean="0"/>
                        <a:t> Demonstrating Knowledge of Students</a:t>
                      </a:r>
                      <a:br>
                        <a:rPr lang="en-US" sz="1800" dirty="0" smtClean="0"/>
                      </a:br>
                      <a:r>
                        <a:rPr lang="en-US" sz="1800" b="1" dirty="0" smtClean="0"/>
                        <a:t>1c</a:t>
                      </a:r>
                      <a:r>
                        <a:rPr lang="en-US" sz="1800" dirty="0" smtClean="0"/>
                        <a:t> Setting Instructional Outcomes</a:t>
                      </a:r>
                      <a:br>
                        <a:rPr lang="en-US" sz="1800" dirty="0" smtClean="0"/>
                      </a:br>
                      <a:r>
                        <a:rPr lang="en-US" sz="1800" b="1" dirty="0" smtClean="0"/>
                        <a:t>1d</a:t>
                      </a:r>
                      <a:r>
                        <a:rPr lang="en-US" sz="1800" dirty="0" smtClean="0"/>
                        <a:t> Demonstrating Knowledge of Resources</a:t>
                      </a:r>
                      <a:br>
                        <a:rPr lang="en-US" sz="1800" dirty="0" smtClean="0"/>
                      </a:br>
                      <a:r>
                        <a:rPr lang="en-US" sz="1800" b="1" dirty="0" smtClean="0"/>
                        <a:t>1e</a:t>
                      </a:r>
                      <a:r>
                        <a:rPr lang="en-US" sz="1800" dirty="0" smtClean="0"/>
                        <a:t> Designing Coherent Instruction</a:t>
                      </a:r>
                      <a:br>
                        <a:rPr lang="en-US" sz="1800" dirty="0" smtClean="0"/>
                      </a:br>
                      <a:r>
                        <a:rPr lang="en-US" sz="1800" b="1" dirty="0" smtClean="0">
                          <a:solidFill>
                            <a:srgbClr val="FF0000"/>
                          </a:solidFill>
                        </a:rPr>
                        <a:t>1f Designing Student Assessments</a:t>
                      </a:r>
                      <a:endParaRPr lang="en-US" sz="1800" b="1" dirty="0">
                        <a:solidFill>
                          <a:srgbClr val="FF0000"/>
                        </a:solidFill>
                      </a:endParaRPr>
                    </a:p>
                  </a:txBody>
                  <a:tcPr marB="9144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lang="en-US" sz="1800" dirty="0"/>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US" sz="1800" b="1" dirty="0" smtClean="0">
                          <a:solidFill>
                            <a:srgbClr val="FF0000"/>
                          </a:solidFill>
                        </a:rPr>
                        <a:t>4a Reflecting on Teaching</a:t>
                      </a:r>
                      <a:r>
                        <a:rPr lang="en-US" sz="1800" dirty="0" smtClean="0"/>
                        <a:t/>
                      </a:r>
                      <a:br>
                        <a:rPr lang="en-US" sz="1800" dirty="0" smtClean="0"/>
                      </a:br>
                      <a:r>
                        <a:rPr lang="en-US" sz="1800" b="1" dirty="0" smtClean="0"/>
                        <a:t>4b</a:t>
                      </a:r>
                      <a:r>
                        <a:rPr lang="en-US" sz="1800" dirty="0" smtClean="0"/>
                        <a:t> Maintaining Accurate Records</a:t>
                      </a:r>
                      <a:br>
                        <a:rPr lang="en-US" sz="1800" dirty="0" smtClean="0"/>
                      </a:br>
                      <a:r>
                        <a:rPr lang="en-US" sz="1800" b="1" dirty="0" smtClean="0"/>
                        <a:t>4c</a:t>
                      </a:r>
                      <a:r>
                        <a:rPr lang="en-US" sz="1800" dirty="0" smtClean="0"/>
                        <a:t> Communicating with Families</a:t>
                      </a:r>
                      <a:br>
                        <a:rPr lang="en-US" sz="1800" dirty="0" smtClean="0"/>
                      </a:br>
                      <a:r>
                        <a:rPr lang="en-US" sz="1800" b="1" dirty="0" smtClean="0"/>
                        <a:t>4d</a:t>
                      </a:r>
                      <a:r>
                        <a:rPr lang="en-US" sz="1800" dirty="0" smtClean="0"/>
                        <a:t> Participating in a Professional Community</a:t>
                      </a:r>
                      <a:br>
                        <a:rPr lang="en-US" sz="1800" dirty="0" smtClean="0"/>
                      </a:br>
                      <a:r>
                        <a:rPr lang="en-US" sz="1800" b="1" dirty="0" smtClean="0"/>
                        <a:t>4e</a:t>
                      </a:r>
                      <a:r>
                        <a:rPr lang="en-US" sz="1800" dirty="0" smtClean="0"/>
                        <a:t> Growing and Developing Professionally</a:t>
                      </a:r>
                      <a:br>
                        <a:rPr lang="en-US" sz="1800" dirty="0" smtClean="0"/>
                      </a:br>
                      <a:r>
                        <a:rPr lang="en-US" sz="1800" b="1" dirty="0" smtClean="0"/>
                        <a:t>4f</a:t>
                      </a:r>
                      <a:r>
                        <a:rPr lang="en-US" sz="1800" dirty="0" smtClean="0"/>
                        <a:t> Showing Professionalism</a:t>
                      </a:r>
                      <a:endParaRPr lang="en-US" sz="1800" dirty="0"/>
                    </a:p>
                  </a:txBody>
                  <a:tcPr marB="9144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7" name="Content Placeholder 2"/>
          <p:cNvSpPr>
            <a:spLocks noGrp="1"/>
          </p:cNvSpPr>
          <p:nvPr>
            <p:ph idx="1"/>
          </p:nvPr>
        </p:nvSpPr>
        <p:spPr>
          <a:xfrm>
            <a:off x="457200" y="1600201"/>
            <a:ext cx="8229600" cy="1905000"/>
          </a:xfrm>
        </p:spPr>
        <p:txBody>
          <a:bodyPr/>
          <a:lstStyle/>
          <a:p>
            <a:r>
              <a:rPr lang="en-US" dirty="0" smtClean="0"/>
              <a:t>Learn the Sci. &amp; Eng. Practices and content</a:t>
            </a:r>
          </a:p>
          <a:p>
            <a:r>
              <a:rPr lang="en-US" dirty="0" smtClean="0"/>
              <a:t>Analyze student assessment responses and revise instructional plans</a:t>
            </a:r>
            <a:endParaRPr lang="en-US" dirty="0"/>
          </a:p>
        </p:txBody>
      </p:sp>
      <p:sp>
        <p:nvSpPr>
          <p:cNvPr id="8" name="TextBox 7"/>
          <p:cNvSpPr txBox="1"/>
          <p:nvPr/>
        </p:nvSpPr>
        <p:spPr>
          <a:xfrm>
            <a:off x="533400" y="3352800"/>
            <a:ext cx="4157870" cy="584775"/>
          </a:xfrm>
          <a:prstGeom prst="rect">
            <a:avLst/>
          </a:prstGeom>
          <a:noFill/>
        </p:spPr>
        <p:txBody>
          <a:bodyPr wrap="none" rtlCol="0">
            <a:spAutoFit/>
          </a:bodyPr>
          <a:lstStyle/>
          <a:p>
            <a:pPr defTabSz="914400"/>
            <a:r>
              <a:rPr lang="en-US" sz="3200" u="sng" dirty="0" smtClean="0">
                <a:solidFill>
                  <a:srgbClr val="0070C0"/>
                </a:solidFill>
                <a:latin typeface="Calibri"/>
              </a:rPr>
              <a:t>Charlotte Danielson FFT</a:t>
            </a:r>
            <a:endParaRPr lang="en-US" sz="3200" u="sng" dirty="0">
              <a:solidFill>
                <a:srgbClr val="0070C0"/>
              </a:solidFill>
              <a:latin typeface="Calibri"/>
            </a:endParaRPr>
          </a:p>
        </p:txBody>
      </p:sp>
    </p:spTree>
    <p:extLst>
      <p:ext uri="{BB962C8B-B14F-4D97-AF65-F5344CB8AC3E}">
        <p14:creationId xmlns:p14="http://schemas.microsoft.com/office/powerpoint/2010/main" val="3409221240"/>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a:t>
            </a:r>
            <a:endParaRPr lang="en-US" dirty="0"/>
          </a:p>
        </p:txBody>
      </p:sp>
      <p:sp>
        <p:nvSpPr>
          <p:cNvPr id="3" name="Content Placeholder 2"/>
          <p:cNvSpPr>
            <a:spLocks noGrp="1"/>
          </p:cNvSpPr>
          <p:nvPr>
            <p:ph idx="1"/>
          </p:nvPr>
        </p:nvSpPr>
        <p:spPr>
          <a:xfrm>
            <a:off x="457200" y="1447801"/>
            <a:ext cx="8229600" cy="1905000"/>
          </a:xfrm>
        </p:spPr>
        <p:txBody>
          <a:bodyPr>
            <a:normAutofit fontScale="92500"/>
          </a:bodyPr>
          <a:lstStyle/>
          <a:p>
            <a:r>
              <a:rPr lang="en-US" dirty="0" smtClean="0"/>
              <a:t>Gain awareness of the overall Partnership Project</a:t>
            </a:r>
          </a:p>
          <a:p>
            <a:r>
              <a:rPr lang="en-US" dirty="0" smtClean="0"/>
              <a:t>Gain awareness of Sci. and Eng. Practices</a:t>
            </a:r>
          </a:p>
          <a:p>
            <a:r>
              <a:rPr lang="en-US" dirty="0" smtClean="0"/>
              <a:t>Begin forming relationships with Partners</a:t>
            </a:r>
          </a:p>
          <a:p>
            <a:endParaRPr lang="en-US" dirty="0"/>
          </a:p>
        </p:txBody>
      </p:sp>
      <p:graphicFrame>
        <p:nvGraphicFramePr>
          <p:cNvPr id="6" name="Table 5"/>
          <p:cNvGraphicFramePr>
            <a:graphicFrameLocks noGrp="1"/>
          </p:cNvGraphicFramePr>
          <p:nvPr/>
        </p:nvGraphicFramePr>
        <p:xfrm>
          <a:off x="200855" y="3947160"/>
          <a:ext cx="8790745" cy="2453639"/>
        </p:xfrm>
        <a:graphic>
          <a:graphicData uri="http://schemas.openxmlformats.org/drawingml/2006/table">
            <a:tbl>
              <a:tblPr/>
              <a:tblGrid>
                <a:gridCol w="4267200"/>
                <a:gridCol w="76200"/>
                <a:gridCol w="4447345"/>
              </a:tblGrid>
              <a:tr h="2332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Domain 1: Planning and Preparation</a:t>
                      </a:r>
                      <a:endParaRPr lang="en-US" sz="20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Domain 4: Professional Responsibilities</a:t>
                      </a:r>
                      <a:endParaRPr lang="en-US" sz="20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r>
              <a:tr h="14395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rPr>
                        <a:t>1a Demonstrating Knowledge of Content and Pedagogy</a:t>
                      </a:r>
                      <a:r>
                        <a:rPr lang="en-US" sz="1800" dirty="0" smtClean="0"/>
                        <a:t/>
                      </a:r>
                      <a:br>
                        <a:rPr lang="en-US" sz="1800" dirty="0" smtClean="0"/>
                      </a:br>
                      <a:r>
                        <a:rPr lang="en-US" sz="1800" b="1" dirty="0" smtClean="0"/>
                        <a:t>1b</a:t>
                      </a:r>
                      <a:r>
                        <a:rPr lang="en-US" sz="1800" dirty="0" smtClean="0"/>
                        <a:t> Demonstrating Knowledge of Students</a:t>
                      </a:r>
                      <a:br>
                        <a:rPr lang="en-US" sz="1800" dirty="0" smtClean="0"/>
                      </a:br>
                      <a:r>
                        <a:rPr lang="en-US" sz="1800" b="1" dirty="0" smtClean="0"/>
                        <a:t>1c</a:t>
                      </a:r>
                      <a:r>
                        <a:rPr lang="en-US" sz="1800" dirty="0" smtClean="0"/>
                        <a:t> Setting Instructional Outcomes</a:t>
                      </a:r>
                      <a:br>
                        <a:rPr lang="en-US" sz="1800" dirty="0" smtClean="0"/>
                      </a:br>
                      <a:r>
                        <a:rPr lang="en-US" sz="1800" b="1" dirty="0" smtClean="0"/>
                        <a:t>1d</a:t>
                      </a:r>
                      <a:r>
                        <a:rPr lang="en-US" sz="1800" dirty="0" smtClean="0"/>
                        <a:t> Demonstrating Knowledge of Resources</a:t>
                      </a:r>
                      <a:br>
                        <a:rPr lang="en-US" sz="1800" dirty="0" smtClean="0"/>
                      </a:br>
                      <a:r>
                        <a:rPr lang="en-US" sz="1800" b="1" dirty="0" smtClean="0"/>
                        <a:t>1e</a:t>
                      </a:r>
                      <a:r>
                        <a:rPr lang="en-US" sz="1800" dirty="0" smtClean="0"/>
                        <a:t> Designing Coherent Instruction</a:t>
                      </a:r>
                      <a:br>
                        <a:rPr lang="en-US" sz="1800" dirty="0" smtClean="0"/>
                      </a:br>
                      <a:r>
                        <a:rPr lang="en-US" sz="1800" b="1" dirty="0" smtClean="0">
                          <a:solidFill>
                            <a:schemeClr val="tx1"/>
                          </a:solidFill>
                        </a:rPr>
                        <a:t>1f</a:t>
                      </a:r>
                      <a:r>
                        <a:rPr lang="en-US" sz="1800" b="0" dirty="0" smtClean="0">
                          <a:solidFill>
                            <a:schemeClr val="tx1"/>
                          </a:solidFill>
                        </a:rPr>
                        <a:t> Designing Student Assessments</a:t>
                      </a:r>
                      <a:endParaRPr lang="en-US" sz="1800" b="0" dirty="0">
                        <a:solidFill>
                          <a:schemeClr val="tx1"/>
                        </a:solidFill>
                      </a:endParaRPr>
                    </a:p>
                  </a:txBody>
                  <a:tcPr marB="9144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lang="en-US" sz="1800" b="0" dirty="0">
                        <a:solidFill>
                          <a:schemeClr val="tx1"/>
                        </a:solidFill>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US" sz="1800" b="1" dirty="0" smtClean="0">
                          <a:solidFill>
                            <a:schemeClr val="tx1"/>
                          </a:solidFill>
                        </a:rPr>
                        <a:t>4a</a:t>
                      </a:r>
                      <a:r>
                        <a:rPr lang="en-US" sz="1800" b="0" dirty="0" smtClean="0">
                          <a:solidFill>
                            <a:schemeClr val="tx1"/>
                          </a:solidFill>
                        </a:rPr>
                        <a:t> Reflecting on Teaching</a:t>
                      </a:r>
                      <a:br>
                        <a:rPr lang="en-US" sz="1800" b="0" dirty="0" smtClean="0">
                          <a:solidFill>
                            <a:schemeClr val="tx1"/>
                          </a:solidFill>
                        </a:rPr>
                      </a:br>
                      <a:r>
                        <a:rPr lang="en-US" sz="1800" b="1" dirty="0" smtClean="0">
                          <a:solidFill>
                            <a:schemeClr val="tx1"/>
                          </a:solidFill>
                        </a:rPr>
                        <a:t>4b</a:t>
                      </a:r>
                      <a:r>
                        <a:rPr lang="en-US" sz="1800" b="0" dirty="0" smtClean="0">
                          <a:solidFill>
                            <a:schemeClr val="tx1"/>
                          </a:solidFill>
                        </a:rPr>
                        <a:t> Maintaining Accurate Records</a:t>
                      </a:r>
                      <a:br>
                        <a:rPr lang="en-US" sz="1800" b="0" dirty="0" smtClean="0">
                          <a:solidFill>
                            <a:schemeClr val="tx1"/>
                          </a:solidFill>
                        </a:rPr>
                      </a:br>
                      <a:r>
                        <a:rPr lang="en-US" sz="1800" b="1" dirty="0" smtClean="0">
                          <a:solidFill>
                            <a:schemeClr val="tx1"/>
                          </a:solidFill>
                        </a:rPr>
                        <a:t>4c</a:t>
                      </a:r>
                      <a:r>
                        <a:rPr lang="en-US" sz="1800" b="0" dirty="0" smtClean="0">
                          <a:solidFill>
                            <a:schemeClr val="tx1"/>
                          </a:solidFill>
                        </a:rPr>
                        <a:t> Communicating with Families</a:t>
                      </a:r>
                      <a:br>
                        <a:rPr lang="en-US" sz="1800" b="0" dirty="0" smtClean="0">
                          <a:solidFill>
                            <a:schemeClr val="tx1"/>
                          </a:solidFill>
                        </a:rPr>
                      </a:br>
                      <a:r>
                        <a:rPr lang="en-US" sz="1800" b="1" dirty="0" smtClean="0">
                          <a:solidFill>
                            <a:srgbClr val="FF0000"/>
                          </a:solidFill>
                        </a:rPr>
                        <a:t>4d Participating in a Professional Community</a:t>
                      </a:r>
                      <a:br>
                        <a:rPr lang="en-US" sz="1800" b="1" dirty="0" smtClean="0">
                          <a:solidFill>
                            <a:srgbClr val="FF0000"/>
                          </a:solidFill>
                        </a:rPr>
                      </a:br>
                      <a:r>
                        <a:rPr lang="en-US" sz="1800" b="1" dirty="0" smtClean="0">
                          <a:solidFill>
                            <a:srgbClr val="FF0000"/>
                          </a:solidFill>
                        </a:rPr>
                        <a:t>4e Growing and Developing Professionally</a:t>
                      </a:r>
                      <a:br>
                        <a:rPr lang="en-US" sz="1800" b="1" dirty="0" smtClean="0">
                          <a:solidFill>
                            <a:srgbClr val="FF0000"/>
                          </a:solidFill>
                        </a:rPr>
                      </a:br>
                      <a:r>
                        <a:rPr lang="en-US" sz="1800" b="1" dirty="0" smtClean="0">
                          <a:solidFill>
                            <a:srgbClr val="FF0000"/>
                          </a:solidFill>
                        </a:rPr>
                        <a:t>4f Showing Professionalism</a:t>
                      </a:r>
                      <a:endParaRPr lang="en-US" sz="1800" b="1" dirty="0">
                        <a:solidFill>
                          <a:srgbClr val="FF0000"/>
                        </a:solidFill>
                      </a:endParaRPr>
                    </a:p>
                  </a:txBody>
                  <a:tcPr marB="9144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7" name="TextBox 6"/>
          <p:cNvSpPr txBox="1"/>
          <p:nvPr/>
        </p:nvSpPr>
        <p:spPr>
          <a:xfrm>
            <a:off x="533400" y="3352800"/>
            <a:ext cx="4157870" cy="584775"/>
          </a:xfrm>
          <a:prstGeom prst="rect">
            <a:avLst/>
          </a:prstGeom>
          <a:noFill/>
        </p:spPr>
        <p:txBody>
          <a:bodyPr wrap="none" rtlCol="0">
            <a:spAutoFit/>
          </a:bodyPr>
          <a:lstStyle/>
          <a:p>
            <a:pPr defTabSz="914400"/>
            <a:r>
              <a:rPr lang="en-US" sz="3200" u="sng" dirty="0" smtClean="0">
                <a:solidFill>
                  <a:srgbClr val="0070C0"/>
                </a:solidFill>
                <a:latin typeface="Calibri"/>
              </a:rPr>
              <a:t>Charlotte Danielson FFT</a:t>
            </a:r>
            <a:endParaRPr lang="en-US" sz="3200" u="sng" dirty="0">
              <a:solidFill>
                <a:srgbClr val="0070C0"/>
              </a:solidFill>
              <a:latin typeface="Calibri"/>
            </a:endParaRPr>
          </a:p>
        </p:txBody>
      </p:sp>
    </p:spTree>
    <p:extLst>
      <p:ext uri="{BB962C8B-B14F-4D97-AF65-F5344CB8AC3E}">
        <p14:creationId xmlns:p14="http://schemas.microsoft.com/office/powerpoint/2010/main" val="104041784"/>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In your </a:t>
            </a:r>
            <a:r>
              <a:rPr lang="en-US" dirty="0" smtClean="0">
                <a:solidFill>
                  <a:srgbClr val="FF0000"/>
                </a:solidFill>
              </a:rPr>
              <a:t>Notebook…</a:t>
            </a:r>
            <a:endParaRPr lang="en-US" dirty="0">
              <a:solidFill>
                <a:srgbClr val="FF0000"/>
              </a:solidFill>
            </a:endParaRPr>
          </a:p>
        </p:txBody>
      </p:sp>
      <p:sp>
        <p:nvSpPr>
          <p:cNvPr id="3" name="Content Placeholder 2"/>
          <p:cNvSpPr>
            <a:spLocks noGrp="1"/>
          </p:cNvSpPr>
          <p:nvPr>
            <p:ph idx="1"/>
          </p:nvPr>
        </p:nvSpPr>
        <p:spPr>
          <a:xfrm>
            <a:off x="304800" y="1600200"/>
            <a:ext cx="8686800" cy="4525963"/>
          </a:xfrm>
        </p:spPr>
        <p:txBody>
          <a:bodyPr/>
          <a:lstStyle/>
          <a:p>
            <a:pPr>
              <a:buNone/>
            </a:pPr>
            <a:r>
              <a:rPr lang="en-US" dirty="0" smtClean="0"/>
              <a:t>What do you hope to receive from the Partnership, and what do you plan to contribute?</a:t>
            </a:r>
          </a:p>
          <a:p>
            <a:pPr>
              <a:buNone/>
            </a:pPr>
            <a:endParaRPr lang="en-US" dirty="0" smtClean="0"/>
          </a:p>
          <a:p>
            <a:pPr>
              <a:buNone/>
            </a:pPr>
            <a:r>
              <a:rPr lang="en-US" dirty="0" smtClean="0"/>
              <a:t>What interests you most about the Partnership?</a:t>
            </a:r>
          </a:p>
          <a:p>
            <a:pPr>
              <a:buNone/>
            </a:pPr>
            <a:endParaRPr lang="en-US" dirty="0" smtClean="0"/>
          </a:p>
          <a:p>
            <a:pPr>
              <a:buNone/>
            </a:pPr>
            <a:r>
              <a:rPr lang="en-US" dirty="0" smtClean="0"/>
              <a:t>What questions do you still have about the Partnership?</a:t>
            </a:r>
            <a:endParaRPr lang="en-US" dirty="0"/>
          </a:p>
        </p:txBody>
      </p:sp>
    </p:spTree>
    <p:extLst>
      <p:ext uri="{BB962C8B-B14F-4D97-AF65-F5344CB8AC3E}">
        <p14:creationId xmlns:p14="http://schemas.microsoft.com/office/powerpoint/2010/main" val="65856303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560" y="285116"/>
            <a:ext cx="6929120" cy="1143000"/>
          </a:xfrm>
        </p:spPr>
        <p:style>
          <a:lnRef idx="3">
            <a:schemeClr val="lt1"/>
          </a:lnRef>
          <a:fillRef idx="1">
            <a:schemeClr val="accent4"/>
          </a:fillRef>
          <a:effectRef idx="1">
            <a:schemeClr val="accent4"/>
          </a:effectRef>
          <a:fontRef idx="minor">
            <a:schemeClr val="lt1"/>
          </a:fontRef>
        </p:style>
        <p:txBody>
          <a:bodyPr/>
          <a:lstStyle/>
          <a:p>
            <a:r>
              <a:rPr lang="en-US" dirty="0" smtClean="0"/>
              <a:t>Break</a:t>
            </a:r>
            <a:endParaRPr lang="en-US" dirty="0"/>
          </a:p>
        </p:txBody>
      </p:sp>
      <p:sp>
        <p:nvSpPr>
          <p:cNvPr id="3" name="Content Placeholder 2"/>
          <p:cNvSpPr>
            <a:spLocks noGrp="1"/>
          </p:cNvSpPr>
          <p:nvPr>
            <p:ph idx="1"/>
          </p:nvPr>
        </p:nvSpPr>
        <p:spPr>
          <a:xfrm>
            <a:off x="2265680" y="2667002"/>
            <a:ext cx="4490720" cy="1518918"/>
          </a:xfrm>
        </p:spPr>
        <p:style>
          <a:lnRef idx="1">
            <a:schemeClr val="accent6"/>
          </a:lnRef>
          <a:fillRef idx="2">
            <a:schemeClr val="accent6"/>
          </a:fillRef>
          <a:effectRef idx="1">
            <a:schemeClr val="accent6"/>
          </a:effectRef>
          <a:fontRef idx="minor">
            <a:schemeClr val="dk1"/>
          </a:fontRef>
        </p:style>
        <p:txBody>
          <a:bodyPr>
            <a:normAutofit fontScale="92500" lnSpcReduction="10000"/>
          </a:bodyPr>
          <a:lstStyle/>
          <a:p>
            <a:pPr marL="0" indent="0">
              <a:buNone/>
            </a:pPr>
            <a:endParaRPr lang="en-US" dirty="0" smtClean="0"/>
          </a:p>
          <a:p>
            <a:pPr marL="0" indent="0" algn="ctr">
              <a:buNone/>
            </a:pPr>
            <a:r>
              <a:rPr lang="en-US" dirty="0" smtClean="0"/>
              <a:t>Be back by 10:15 am</a:t>
            </a:r>
          </a:p>
          <a:p>
            <a:pPr marL="0" indent="0" algn="ctr">
              <a:buNone/>
            </a:pPr>
            <a:r>
              <a:rPr lang="en-US" dirty="0" smtClean="0"/>
              <a:t> </a:t>
            </a:r>
            <a:endParaRPr lang="en-US" dirty="0"/>
          </a:p>
        </p:txBody>
      </p:sp>
    </p:spTree>
    <p:extLst>
      <p:ext uri="{BB962C8B-B14F-4D97-AF65-F5344CB8AC3E}">
        <p14:creationId xmlns:p14="http://schemas.microsoft.com/office/powerpoint/2010/main" val="2499046956"/>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4" name="TextBox 3"/>
          <p:cNvSpPr txBox="1"/>
          <p:nvPr/>
        </p:nvSpPr>
        <p:spPr>
          <a:xfrm rot="21030453">
            <a:off x="822960" y="1899920"/>
            <a:ext cx="2499360" cy="224676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800" dirty="0" smtClean="0"/>
              <a:t>My question is…</a:t>
            </a:r>
          </a:p>
          <a:p>
            <a:endParaRPr lang="en-US" sz="2800" dirty="0"/>
          </a:p>
          <a:p>
            <a:endParaRPr lang="en-US" sz="2800" dirty="0" smtClean="0"/>
          </a:p>
          <a:p>
            <a:endParaRPr lang="en-US" sz="2800" dirty="0"/>
          </a:p>
        </p:txBody>
      </p:sp>
    </p:spTree>
    <p:extLst>
      <p:ext uri="{BB962C8B-B14F-4D97-AF65-F5344CB8AC3E}">
        <p14:creationId xmlns:p14="http://schemas.microsoft.com/office/powerpoint/2010/main" val="4192048695"/>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903434" y="2095045"/>
            <a:ext cx="7332221" cy="1938992"/>
          </a:xfrm>
          <a:prstGeom prst="rect">
            <a:avLst/>
          </a:prstGeom>
          <a:noFill/>
        </p:spPr>
        <p:txBody>
          <a:bodyPr wrap="square" rtlCol="0">
            <a:spAutoFit/>
          </a:bodyPr>
          <a:lstStyle/>
          <a:p>
            <a:r>
              <a:rPr lang="en-US" sz="3600" i="1" dirty="0" smtClean="0">
                <a:solidFill>
                  <a:srgbClr val="FFFFFF"/>
                </a:solidFill>
              </a:rPr>
              <a:t>Every day… once a day… give yourself a present.</a:t>
            </a:r>
          </a:p>
          <a:p>
            <a:endParaRPr lang="en-US" sz="2400" dirty="0" smtClean="0">
              <a:solidFill>
                <a:srgbClr val="FFFFFF"/>
              </a:solidFill>
            </a:endParaRPr>
          </a:p>
          <a:p>
            <a:r>
              <a:rPr lang="en-US" sz="2400" dirty="0" smtClean="0">
                <a:solidFill>
                  <a:srgbClr val="FFFFFF"/>
                </a:solidFill>
              </a:rPr>
              <a:t>Special Agent Dale Cooper- </a:t>
            </a:r>
            <a:r>
              <a:rPr lang="en-US" sz="2400" i="1" dirty="0" smtClean="0">
                <a:solidFill>
                  <a:srgbClr val="FFFFFF"/>
                </a:solidFill>
              </a:rPr>
              <a:t>Twin Peaks</a:t>
            </a:r>
            <a:endParaRPr lang="en-US" sz="2400" i="1" dirty="0">
              <a:solidFill>
                <a:srgbClr val="FFFFFF"/>
              </a:solidFill>
            </a:endParaRPr>
          </a:p>
        </p:txBody>
      </p:sp>
      <p:pic>
        <p:nvPicPr>
          <p:cNvPr id="2" name="Picture 1" descr="Screen Shot 2013-06-18 at 7.40.5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361906">
            <a:off x="5434045" y="4311140"/>
            <a:ext cx="2237599" cy="1662075"/>
          </a:xfrm>
          <a:prstGeom prst="rect">
            <a:avLst/>
          </a:prstGeom>
        </p:spPr>
      </p:pic>
    </p:spTree>
    <p:extLst>
      <p:ext uri="{BB962C8B-B14F-4D97-AF65-F5344CB8AC3E}">
        <p14:creationId xmlns:p14="http://schemas.microsoft.com/office/powerpoint/2010/main" val="3873348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4208" y="274638"/>
            <a:ext cx="5164715" cy="1143000"/>
          </a:xfrm>
        </p:spPr>
        <p:style>
          <a:lnRef idx="3">
            <a:schemeClr val="lt1"/>
          </a:lnRef>
          <a:fillRef idx="1">
            <a:schemeClr val="accent6"/>
          </a:fillRef>
          <a:effectRef idx="1">
            <a:schemeClr val="accent6"/>
          </a:effectRef>
          <a:fontRef idx="minor">
            <a:schemeClr val="lt1"/>
          </a:fontRef>
        </p:style>
        <p:txBody>
          <a:bodyPr/>
          <a:lstStyle/>
          <a:p>
            <a:r>
              <a:rPr lang="en-US" dirty="0" smtClean="0"/>
              <a:t>Doing Science</a:t>
            </a:r>
            <a:endParaRPr lang="en-US" dirty="0"/>
          </a:p>
        </p:txBody>
      </p:sp>
      <p:sp>
        <p:nvSpPr>
          <p:cNvPr id="5" name="TextBox 4"/>
          <p:cNvSpPr txBox="1"/>
          <p:nvPr/>
        </p:nvSpPr>
        <p:spPr>
          <a:xfrm rot="20686158">
            <a:off x="850566" y="1483108"/>
            <a:ext cx="1388381" cy="646331"/>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dirty="0" smtClean="0"/>
              <a:t>p. 6 in your Notebook</a:t>
            </a:r>
            <a:endParaRPr lang="en-US" dirty="0"/>
          </a:p>
        </p:txBody>
      </p:sp>
      <p:sp>
        <p:nvSpPr>
          <p:cNvPr id="6" name="TextBox 5"/>
          <p:cNvSpPr txBox="1"/>
          <p:nvPr/>
        </p:nvSpPr>
        <p:spPr>
          <a:xfrm>
            <a:off x="2959076" y="1576911"/>
            <a:ext cx="4032721"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Which teacher has the best understanding of what it means to do science? Explain your thinking</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3829038360"/>
              </p:ext>
            </p:extLst>
          </p:nvPr>
        </p:nvGraphicFramePr>
        <p:xfrm>
          <a:off x="1032510" y="2703830"/>
          <a:ext cx="6997700" cy="3441700"/>
        </p:xfrm>
        <a:graphic>
          <a:graphicData uri="http://schemas.openxmlformats.org/presentationml/2006/ole">
            <mc:AlternateContent xmlns:mc="http://schemas.openxmlformats.org/markup-compatibility/2006">
              <mc:Choice xmlns:v="urn:schemas-microsoft-com:vml" Requires="v">
                <p:oleObj spid="_x0000_s1098" name="Document" r:id="rId3" imgW="6997700" imgH="3441700" progId="Word.Document.12">
                  <p:embed/>
                </p:oleObj>
              </mc:Choice>
              <mc:Fallback>
                <p:oleObj name="Document" r:id="rId3" imgW="6997700" imgH="3441700" progId="Word.Document.12">
                  <p:embed/>
                  <p:pic>
                    <p:nvPicPr>
                      <p:cNvPr id="0" name=""/>
                      <p:cNvPicPr/>
                      <p:nvPr/>
                    </p:nvPicPr>
                    <p:blipFill>
                      <a:blip r:embed="rId4"/>
                      <a:stretch>
                        <a:fillRect/>
                      </a:stretch>
                    </p:blipFill>
                    <p:spPr>
                      <a:xfrm>
                        <a:off x="1032510" y="2703830"/>
                        <a:ext cx="6997700" cy="3441700"/>
                      </a:xfrm>
                      <a:prstGeom prst="rect">
                        <a:avLst/>
                      </a:prstGeom>
                    </p:spPr>
                  </p:pic>
                </p:oleObj>
              </mc:Fallback>
            </mc:AlternateContent>
          </a:graphicData>
        </a:graphic>
      </p:graphicFrame>
    </p:spTree>
    <p:extLst>
      <p:ext uri="{BB962C8B-B14F-4D97-AF65-F5344CB8AC3E}">
        <p14:creationId xmlns:p14="http://schemas.microsoft.com/office/powerpoint/2010/main" val="2687617011"/>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704080" cy="1143000"/>
          </a:xfrm>
        </p:spPr>
        <p:txBody>
          <a:bodyPr/>
          <a:lstStyle/>
          <a:p>
            <a:endParaRPr lang="en-US" dirty="0"/>
          </a:p>
        </p:txBody>
      </p:sp>
      <p:pic>
        <p:nvPicPr>
          <p:cNvPr id="4" name="Picture 3" descr="Screen Shot 2013-06-23 at 7.58.1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264400" cy="5429003"/>
          </a:xfrm>
          <a:prstGeom prst="rect">
            <a:avLst/>
          </a:prstGeom>
        </p:spPr>
      </p:pic>
    </p:spTree>
    <p:extLst>
      <p:ext uri="{BB962C8B-B14F-4D97-AF65-F5344CB8AC3E}">
        <p14:creationId xmlns:p14="http://schemas.microsoft.com/office/powerpoint/2010/main" val="1928023246"/>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21387943">
            <a:off x="457199" y="406718"/>
            <a:ext cx="5750560" cy="1143000"/>
          </a:xfrm>
        </p:spPr>
        <p:style>
          <a:lnRef idx="3">
            <a:schemeClr val="lt1"/>
          </a:lnRef>
          <a:fillRef idx="1">
            <a:schemeClr val="accent6"/>
          </a:fillRef>
          <a:effectRef idx="1">
            <a:schemeClr val="accent6"/>
          </a:effectRef>
          <a:fontRef idx="minor">
            <a:schemeClr val="lt1"/>
          </a:fontRef>
        </p:style>
        <p:txBody>
          <a:bodyPr/>
          <a:lstStyle/>
          <a:p>
            <a:r>
              <a:rPr lang="en-US" dirty="0" smtClean="0"/>
              <a:t>How Science Works</a:t>
            </a:r>
            <a:endParaRPr lang="en-US" dirty="0"/>
          </a:p>
        </p:txBody>
      </p:sp>
      <p:sp>
        <p:nvSpPr>
          <p:cNvPr id="3" name="Content Placeholder 2"/>
          <p:cNvSpPr>
            <a:spLocks noGrp="1"/>
          </p:cNvSpPr>
          <p:nvPr>
            <p:ph idx="1"/>
          </p:nvPr>
        </p:nvSpPr>
        <p:spPr>
          <a:xfrm>
            <a:off x="457200" y="2006600"/>
            <a:ext cx="5090160" cy="3368039"/>
          </a:xfrm>
        </p:spPr>
        <p:txBody>
          <a:bodyPr/>
          <a:lstStyle/>
          <a:p>
            <a:pPr marL="0" indent="0">
              <a:buNone/>
            </a:pPr>
            <a:r>
              <a:rPr lang="en-US" dirty="0" smtClean="0"/>
              <a:t>Short video describing discovery of a new species of spider</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a:p>
        </p:txBody>
      </p:sp>
      <p:sp>
        <p:nvSpPr>
          <p:cNvPr id="4" name="TextBox 3"/>
          <p:cNvSpPr txBox="1"/>
          <p:nvPr/>
        </p:nvSpPr>
        <p:spPr>
          <a:xfrm rot="430982">
            <a:off x="6745228" y="1683433"/>
            <a:ext cx="1548603" cy="646331"/>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dirty="0" smtClean="0"/>
              <a:t>See p. </a:t>
            </a:r>
            <a:r>
              <a:rPr lang="en-US" dirty="0" smtClean="0"/>
              <a:t>7 </a:t>
            </a:r>
            <a:r>
              <a:rPr lang="en-US" dirty="0" smtClean="0"/>
              <a:t>in Notebook</a:t>
            </a:r>
            <a:endParaRPr lang="en-US" dirty="0"/>
          </a:p>
        </p:txBody>
      </p:sp>
      <p:pic>
        <p:nvPicPr>
          <p:cNvPr id="5" name="Picture 4" descr="Screen Shot 2013-06-23 at 7.55.0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4479" y="3576320"/>
            <a:ext cx="4125784" cy="2286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4216072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SEPlogo_lg.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12921">
            <a:off x="523868" y="917991"/>
            <a:ext cx="6737537" cy="2032490"/>
          </a:xfrm>
          <a:prstGeom prst="rect">
            <a:avLst/>
          </a:prstGeom>
        </p:spPr>
      </p:pic>
      <p:sp>
        <p:nvSpPr>
          <p:cNvPr id="5" name="TextBox 4"/>
          <p:cNvSpPr txBox="1"/>
          <p:nvPr/>
        </p:nvSpPr>
        <p:spPr>
          <a:xfrm>
            <a:off x="2316480" y="3718560"/>
            <a:ext cx="6106160" cy="224676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sz="4400" dirty="0" smtClean="0"/>
              <a:t>Philip Bell, PhD</a:t>
            </a:r>
          </a:p>
          <a:p>
            <a:r>
              <a:rPr lang="en-US" sz="2400" dirty="0"/>
              <a:t>Professor of the Learning Sciences</a:t>
            </a:r>
          </a:p>
          <a:p>
            <a:r>
              <a:rPr lang="en-US" sz="2400" dirty="0"/>
              <a:t>The </a:t>
            </a:r>
            <a:r>
              <a:rPr lang="en-US" sz="2400" dirty="0" err="1"/>
              <a:t>Geda</a:t>
            </a:r>
            <a:r>
              <a:rPr lang="en-US" sz="2400" dirty="0"/>
              <a:t> and Phil Condit Professor of Science &amp; Math Education</a:t>
            </a:r>
          </a:p>
          <a:p>
            <a:r>
              <a:rPr lang="en-US" sz="2400" dirty="0"/>
              <a:t>University of Washington</a:t>
            </a:r>
            <a:endParaRPr lang="en-US" sz="2400" dirty="0"/>
          </a:p>
        </p:txBody>
      </p:sp>
    </p:spTree>
    <p:extLst>
      <p:ext uri="{BB962C8B-B14F-4D97-AF65-F5344CB8AC3E}">
        <p14:creationId xmlns:p14="http://schemas.microsoft.com/office/powerpoint/2010/main" val="135587766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SEPlogo_lg.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2706" y="1799769"/>
            <a:ext cx="7471645" cy="2253946"/>
          </a:xfrm>
          <a:prstGeom prst="rect">
            <a:avLst/>
          </a:prstGeom>
        </p:spPr>
      </p:pic>
      <p:sp>
        <p:nvSpPr>
          <p:cNvPr id="4" name="Text Box 5"/>
          <p:cNvSpPr txBox="1"/>
          <p:nvPr/>
        </p:nvSpPr>
        <p:spPr>
          <a:xfrm>
            <a:off x="2406875" y="3543300"/>
            <a:ext cx="5029200" cy="685800"/>
          </a:xfrm>
          <a:prstGeom prst="rect">
            <a:avLst/>
          </a:prstGeom>
          <a:ln/>
          <a:extLst>
            <a:ext uri="{C572A759-6A51-4108-AA02-DFA0A04FC94B}">
              <ma14:wrappingTextBoxFlag xmlns:ma14="http://schemas.microsoft.com/office/mac/drawingml/2011/main"/>
            </a:ext>
          </a:extLst>
        </p:spPr>
        <p:style>
          <a:lnRef idx="3">
            <a:schemeClr val="lt1"/>
          </a:lnRef>
          <a:fillRef idx="1">
            <a:schemeClr val="accent1"/>
          </a:fillRef>
          <a:effectRef idx="1">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dirty="0">
                <a:effectLst/>
                <a:latin typeface="Helvetica"/>
                <a:ea typeface="ＭＳ 明朝"/>
                <a:cs typeface="Times New Roman"/>
              </a:rPr>
              <a:t>A Math and Science Partnership Award from Washington’s Office of Superintendent of Public Instruction </a:t>
            </a:r>
            <a:endParaRPr lang="en-US" sz="1200" dirty="0">
              <a:effectLst/>
              <a:ea typeface="ＭＳ 明朝"/>
              <a:cs typeface="Times New Roman"/>
            </a:endParaRPr>
          </a:p>
        </p:txBody>
      </p:sp>
      <p:pic>
        <p:nvPicPr>
          <p:cNvPr id="6" name="Picture 5" descr="Macintosh HD:private:var:folders:9l:v22_y82n1nd5dh44ns7f_0bc0000gn:T:TemporaryItems:imgres.jpeg"/>
          <p:cNvPicPr/>
          <p:nvPr/>
        </p:nvPicPr>
        <p:blipFill>
          <a:blip r:embed="rId3">
            <a:extLst>
              <a:ext uri="{28A0092B-C50C-407E-A947-70E740481C1C}">
                <a14:useLocalDpi xmlns:a14="http://schemas.microsoft.com/office/drawing/2010/main" val="0"/>
              </a:ext>
            </a:extLst>
          </a:blip>
          <a:srcRect/>
          <a:stretch>
            <a:fillRect/>
          </a:stretch>
        </p:blipFill>
        <p:spPr bwMode="auto">
          <a:xfrm>
            <a:off x="1725664" y="5487152"/>
            <a:ext cx="556260" cy="9848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FAA26D3D-D897-4be2-8F04-BA451C77F1D7}">
              <ma14:placeholderFlag xmlns:ma14="http://schemas.microsoft.com/office/mac/drawingml/2011/main"/>
            </a:ext>
          </a:extLst>
        </p:spPr>
      </p:pic>
      <p:pic>
        <p:nvPicPr>
          <p:cNvPr id="7" name="Picture 6" descr="Macintosh HD:private:var:folders:9l:v22_y82n1nd5dh44ns7f_0bc0000gn:T:TemporaryItems:imgres.jpeg"/>
          <p:cNvPicPr/>
          <p:nvPr/>
        </p:nvPicPr>
        <p:blipFill>
          <a:blip r:embed="rId4">
            <a:extLst>
              <a:ext uri="{28A0092B-C50C-407E-A947-70E740481C1C}">
                <a14:useLocalDpi xmlns:a14="http://schemas.microsoft.com/office/drawing/2010/main" val="0"/>
              </a:ext>
            </a:extLst>
          </a:blip>
          <a:srcRect/>
          <a:stretch>
            <a:fillRect/>
          </a:stretch>
        </p:blipFill>
        <p:spPr bwMode="auto">
          <a:xfrm>
            <a:off x="4468864" y="5715752"/>
            <a:ext cx="1600200" cy="6223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FAA26D3D-D897-4be2-8F04-BA451C77F1D7}">
              <ma14:placeholderFlag xmlns:ma14="http://schemas.microsoft.com/office/mac/drawingml/2011/main"/>
            </a:ext>
          </a:extLst>
        </p:spPr>
      </p:pic>
      <p:pic>
        <p:nvPicPr>
          <p:cNvPr id="8" name="Picture 7" descr="Macintosh HD:private:var:folders:9l:v22_y82n1nd5dh44ns7f_0bc0000gn:T:TemporaryItems:imgres.jpeg"/>
          <p:cNvPicPr/>
          <p:nvPr/>
        </p:nvPicPr>
        <p:blipFill>
          <a:blip r:embed="rId5">
            <a:extLst>
              <a:ext uri="{28A0092B-C50C-407E-A947-70E740481C1C}">
                <a14:useLocalDpi xmlns:a14="http://schemas.microsoft.com/office/drawing/2010/main" val="0"/>
              </a:ext>
            </a:extLst>
          </a:blip>
          <a:srcRect/>
          <a:stretch>
            <a:fillRect/>
          </a:stretch>
        </p:blipFill>
        <p:spPr bwMode="auto">
          <a:xfrm>
            <a:off x="2868664" y="5715752"/>
            <a:ext cx="1371600" cy="6292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FAA26D3D-D897-4be2-8F04-BA451C77F1D7}">
              <ma14:placeholderFlag xmlns:ma14="http://schemas.microsoft.com/office/mac/drawingml/2011/main"/>
            </a:ext>
          </a:extLst>
        </p:spPr>
      </p:pic>
      <p:pic>
        <p:nvPicPr>
          <p:cNvPr id="9" name="Picture 8"/>
          <p:cNvPicPr/>
          <p:nvPr/>
        </p:nvPicPr>
        <p:blipFill>
          <a:blip r:embed="rId6">
            <a:extLst>
              <a:ext uri="{28A0092B-C50C-407E-A947-70E740481C1C}">
                <a14:useLocalDpi xmlns:a14="http://schemas.microsoft.com/office/drawing/2010/main" val="0"/>
              </a:ext>
            </a:extLst>
          </a:blip>
          <a:srcRect/>
          <a:stretch>
            <a:fillRect/>
          </a:stretch>
        </p:blipFill>
        <p:spPr bwMode="auto">
          <a:xfrm>
            <a:off x="6297664" y="5487152"/>
            <a:ext cx="914400" cy="914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15219447"/>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a:p>
        </p:txBody>
      </p:sp>
    </p:spTree>
    <p:extLst>
      <p:ext uri="{BB962C8B-B14F-4D97-AF65-F5344CB8AC3E}">
        <p14:creationId xmlns:p14="http://schemas.microsoft.com/office/powerpoint/2010/main" val="3925255160"/>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p:cNvSpPr txBox="1"/>
          <p:nvPr/>
        </p:nvSpPr>
        <p:spPr>
          <a:xfrm>
            <a:off x="1623564" y="2762841"/>
            <a:ext cx="7306034" cy="2246769"/>
          </a:xfrm>
          <a:prstGeom prst="rect">
            <a:avLst/>
          </a:prstGeom>
          <a:noFill/>
        </p:spPr>
        <p:txBody>
          <a:bodyPr wrap="square" rtlCol="0">
            <a:spAutoFit/>
          </a:bodyPr>
          <a:lstStyle/>
          <a:p>
            <a:pPr marL="0" lvl="5"/>
            <a:r>
              <a:rPr lang="en-US" sz="2800" dirty="0" smtClean="0">
                <a:solidFill>
                  <a:schemeClr val="bg1"/>
                </a:solidFill>
              </a:rPr>
              <a:t>These practices should reflect those of professional scientists and engineers</a:t>
            </a:r>
          </a:p>
          <a:p>
            <a:pPr marL="0" lvl="5"/>
            <a:endParaRPr lang="en-US" sz="2800" dirty="0">
              <a:solidFill>
                <a:schemeClr val="bg1"/>
              </a:solidFill>
            </a:endParaRPr>
          </a:p>
          <a:p>
            <a:pPr marL="0" lvl="5"/>
            <a:r>
              <a:rPr lang="en-US" sz="2800" i="1" dirty="0" smtClean="0">
                <a:solidFill>
                  <a:schemeClr val="bg1"/>
                </a:solidFill>
              </a:rPr>
              <a:t>A Framework for K-12 Science Education</a:t>
            </a:r>
            <a:endParaRPr lang="en-US" sz="2800" i="1" dirty="0" smtClean="0"/>
          </a:p>
          <a:p>
            <a:endParaRPr lang="en-US" sz="2800" dirty="0"/>
          </a:p>
        </p:txBody>
      </p:sp>
    </p:spTree>
    <p:extLst>
      <p:ext uri="{BB962C8B-B14F-4D97-AF65-F5344CB8AC3E}">
        <p14:creationId xmlns:p14="http://schemas.microsoft.com/office/powerpoint/2010/main" val="3664105630"/>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en-US" dirty="0" smtClean="0"/>
              <a:t>Digging into the Practices</a:t>
            </a:r>
            <a:endParaRPr lang="en-US" dirty="0"/>
          </a:p>
        </p:txBody>
      </p:sp>
      <p:graphicFrame>
        <p:nvGraphicFramePr>
          <p:cNvPr id="4" name="Diagram 3"/>
          <p:cNvGraphicFramePr/>
          <p:nvPr>
            <p:extLst>
              <p:ext uri="{D42A27DB-BD31-4B8C-83A1-F6EECF244321}">
                <p14:modId xmlns:p14="http://schemas.microsoft.com/office/powerpoint/2010/main" val="1394453237"/>
              </p:ext>
            </p:extLst>
          </p:nvPr>
        </p:nvGraphicFramePr>
        <p:xfrm>
          <a:off x="1704340" y="1616227"/>
          <a:ext cx="57150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01405129"/>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405120" cy="1143000"/>
          </a:xfrm>
        </p:spPr>
        <p:style>
          <a:lnRef idx="2">
            <a:schemeClr val="accent1"/>
          </a:lnRef>
          <a:fillRef idx="1">
            <a:schemeClr val="lt1"/>
          </a:fillRef>
          <a:effectRef idx="0">
            <a:schemeClr val="accent1"/>
          </a:effectRef>
          <a:fontRef idx="minor">
            <a:schemeClr val="dk1"/>
          </a:fontRef>
        </p:style>
        <p:txBody>
          <a:bodyPr>
            <a:normAutofit fontScale="90000"/>
          </a:bodyPr>
          <a:lstStyle/>
          <a:p>
            <a:r>
              <a:rPr lang="en-US" dirty="0" smtClean="0"/>
              <a:t>Stack &amp; Pack</a:t>
            </a:r>
            <a:r>
              <a:rPr lang="en-US" dirty="0" smtClean="0"/>
              <a:t> </a:t>
            </a:r>
            <a:r>
              <a:rPr lang="en-US" dirty="0" smtClean="0"/>
              <a:t>to your </a:t>
            </a:r>
            <a:br>
              <a:rPr lang="en-US" dirty="0" smtClean="0"/>
            </a:br>
            <a:r>
              <a:rPr lang="en-US" dirty="0" smtClean="0"/>
              <a:t>Practice Expert Groups</a:t>
            </a:r>
            <a:endParaRPr lang="en-US" dirty="0"/>
          </a:p>
        </p:txBody>
      </p:sp>
      <p:sp>
        <p:nvSpPr>
          <p:cNvPr id="3" name="Content Placeholder 2"/>
          <p:cNvSpPr>
            <a:spLocks noGrp="1"/>
          </p:cNvSpPr>
          <p:nvPr>
            <p:ph idx="1"/>
          </p:nvPr>
        </p:nvSpPr>
        <p:spPr>
          <a:xfrm>
            <a:off x="457200" y="1600201"/>
            <a:ext cx="5057610" cy="2738120"/>
          </a:xfrm>
        </p:spPr>
        <p:style>
          <a:lnRef idx="2">
            <a:schemeClr val="accent6"/>
          </a:lnRef>
          <a:fillRef idx="1">
            <a:schemeClr val="lt1"/>
          </a:fillRef>
          <a:effectRef idx="0">
            <a:schemeClr val="accent6"/>
          </a:effectRef>
          <a:fontRef idx="minor">
            <a:schemeClr val="dk1"/>
          </a:fontRef>
        </p:style>
        <p:txBody>
          <a:bodyPr>
            <a:normAutofit/>
          </a:bodyPr>
          <a:lstStyle/>
          <a:p>
            <a:pPr marL="0" indent="0">
              <a:buNone/>
            </a:pPr>
            <a:r>
              <a:rPr lang="en-US" dirty="0" smtClean="0"/>
              <a:t>1. Find </a:t>
            </a:r>
            <a:r>
              <a:rPr lang="en-US" dirty="0" smtClean="0"/>
              <a:t>number on your name tag</a:t>
            </a:r>
          </a:p>
          <a:p>
            <a:pPr marL="0" indent="0">
              <a:buNone/>
            </a:pPr>
            <a:r>
              <a:rPr lang="en-US" dirty="0" smtClean="0"/>
              <a:t>2. Stack </a:t>
            </a:r>
            <a:r>
              <a:rPr lang="en-US" dirty="0" smtClean="0"/>
              <a:t>and Pack to the table with your </a:t>
            </a:r>
            <a:r>
              <a:rPr lang="en-US" dirty="0" smtClean="0"/>
              <a:t>number</a:t>
            </a:r>
          </a:p>
          <a:p>
            <a:pPr marL="0" indent="0">
              <a:buNone/>
            </a:pPr>
            <a:endParaRPr lang="en-US" dirty="0" smtClean="0"/>
          </a:p>
          <a:p>
            <a:pPr marL="0" indent="0">
              <a:buNone/>
            </a:pPr>
            <a:endParaRPr lang="en-US" dirty="0" smtClean="0"/>
          </a:p>
          <a:p>
            <a:pPr marL="0" indent="0">
              <a:buNone/>
            </a:pPr>
            <a:endParaRPr lang="en-US" dirty="0" smtClean="0"/>
          </a:p>
        </p:txBody>
      </p:sp>
      <p:pic>
        <p:nvPicPr>
          <p:cNvPr id="4" name="Picture 3"/>
          <p:cNvPicPr>
            <a:picLocks noChangeAspect="1"/>
          </p:cNvPicPr>
          <p:nvPr/>
        </p:nvPicPr>
        <p:blipFill>
          <a:blip r:embed="rId2"/>
          <a:stretch>
            <a:fillRect/>
          </a:stretch>
        </p:blipFill>
        <p:spPr>
          <a:xfrm>
            <a:off x="6166448" y="3342170"/>
            <a:ext cx="2642250" cy="2348667"/>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6075680" y="1417638"/>
            <a:ext cx="1361440" cy="169277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dirty="0" smtClean="0"/>
              <a:t>#2 </a:t>
            </a:r>
            <a:r>
              <a:rPr lang="en-US" dirty="0"/>
              <a:t>Developing and </a:t>
            </a:r>
            <a:r>
              <a:rPr lang="en-US" dirty="0" smtClean="0"/>
              <a:t>Using Models</a:t>
            </a:r>
          </a:p>
          <a:p>
            <a:pPr algn="ctr"/>
            <a:endParaRPr lang="en-US" dirty="0"/>
          </a:p>
          <a:p>
            <a:pPr algn="ctr"/>
            <a:r>
              <a:rPr lang="en-US" sz="1400" dirty="0" smtClean="0"/>
              <a:t>Expert Group</a:t>
            </a:r>
            <a:endParaRPr lang="en-US" sz="1400" dirty="0"/>
          </a:p>
        </p:txBody>
      </p:sp>
      <p:sp>
        <p:nvSpPr>
          <p:cNvPr id="6" name="TextBox 5"/>
          <p:cNvSpPr txBox="1"/>
          <p:nvPr/>
        </p:nvSpPr>
        <p:spPr>
          <a:xfrm>
            <a:off x="7589520" y="432753"/>
            <a:ext cx="1361440" cy="196977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dirty="0" smtClean="0"/>
              <a:t>#7 </a:t>
            </a:r>
          </a:p>
          <a:p>
            <a:pPr algn="ctr"/>
            <a:r>
              <a:rPr lang="en-US" dirty="0" smtClean="0"/>
              <a:t>Engaging </a:t>
            </a:r>
            <a:r>
              <a:rPr lang="en-US" dirty="0"/>
              <a:t>in </a:t>
            </a:r>
            <a:r>
              <a:rPr lang="en-US" dirty="0" smtClean="0"/>
              <a:t>Argument </a:t>
            </a:r>
            <a:r>
              <a:rPr lang="en-US" dirty="0"/>
              <a:t>from </a:t>
            </a:r>
            <a:r>
              <a:rPr lang="en-US" dirty="0" smtClean="0"/>
              <a:t>Evidence</a:t>
            </a:r>
            <a:endParaRPr lang="en-US" dirty="0"/>
          </a:p>
          <a:p>
            <a:pPr algn="ctr"/>
            <a:endParaRPr lang="en-US" dirty="0"/>
          </a:p>
          <a:p>
            <a:pPr algn="ctr"/>
            <a:r>
              <a:rPr lang="en-US" sz="1400" dirty="0" smtClean="0"/>
              <a:t>Expert Group</a:t>
            </a:r>
            <a:endParaRPr lang="en-US" sz="1400" dirty="0"/>
          </a:p>
        </p:txBody>
      </p:sp>
    </p:spTree>
    <p:extLst>
      <p:ext uri="{BB962C8B-B14F-4D97-AF65-F5344CB8AC3E}">
        <p14:creationId xmlns:p14="http://schemas.microsoft.com/office/powerpoint/2010/main" val="299313142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46866" y="185518"/>
            <a:ext cx="6116006" cy="1143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Digging into the Practices</a:t>
            </a:r>
            <a:endParaRPr lang="en-US" dirty="0"/>
          </a:p>
        </p:txBody>
      </p:sp>
      <p:sp>
        <p:nvSpPr>
          <p:cNvPr id="4" name="Rectangle 3"/>
          <p:cNvSpPr/>
          <p:nvPr/>
        </p:nvSpPr>
        <p:spPr>
          <a:xfrm>
            <a:off x="746866" y="1651726"/>
            <a:ext cx="4830974" cy="397031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b="1" dirty="0"/>
              <a:t>Step One</a:t>
            </a:r>
            <a:endParaRPr lang="en-US" dirty="0"/>
          </a:p>
          <a:p>
            <a:r>
              <a:rPr lang="en-US" dirty="0" smtClean="0"/>
              <a:t>Table introductions</a:t>
            </a:r>
          </a:p>
          <a:p>
            <a:r>
              <a:rPr lang="en-US" dirty="0" smtClean="0"/>
              <a:t>Read texts</a:t>
            </a:r>
            <a:endParaRPr lang="en-US" dirty="0"/>
          </a:p>
          <a:p>
            <a:pPr marL="285750" lvl="0" indent="-285750">
              <a:buFont typeface="Arial"/>
              <a:buChar char="•"/>
            </a:pPr>
            <a:r>
              <a:rPr lang="en-US" dirty="0" smtClean="0"/>
              <a:t>Overview </a:t>
            </a:r>
            <a:r>
              <a:rPr lang="en-US" dirty="0"/>
              <a:t>of your assigned Practice </a:t>
            </a:r>
            <a:endParaRPr lang="en-US" dirty="0" smtClean="0"/>
          </a:p>
          <a:p>
            <a:pPr marL="285750" lvl="0" indent="-285750">
              <a:buFont typeface="Arial"/>
              <a:buChar char="•"/>
            </a:pPr>
            <a:r>
              <a:rPr lang="en-US" dirty="0" smtClean="0"/>
              <a:t>Mini Text</a:t>
            </a:r>
            <a:endParaRPr lang="en-US" dirty="0"/>
          </a:p>
          <a:p>
            <a:r>
              <a:rPr lang="en-US" dirty="0"/>
              <a:t> </a:t>
            </a:r>
          </a:p>
          <a:p>
            <a:r>
              <a:rPr lang="en-US" b="1" dirty="0" smtClean="0"/>
              <a:t>Step Two</a:t>
            </a:r>
            <a:endParaRPr lang="en-US" dirty="0" smtClean="0"/>
          </a:p>
          <a:p>
            <a:r>
              <a:rPr lang="en-US" dirty="0" smtClean="0"/>
              <a:t>Highlight any </a:t>
            </a:r>
            <a:r>
              <a:rPr lang="en-US" b="1" dirty="0" smtClean="0"/>
              <a:t>new </a:t>
            </a:r>
            <a:r>
              <a:rPr lang="en-US" b="1" dirty="0"/>
              <a:t>thinking </a:t>
            </a:r>
            <a:r>
              <a:rPr lang="en-US" dirty="0" smtClean="0"/>
              <a:t>your group gathered</a:t>
            </a:r>
            <a:r>
              <a:rPr lang="en-US" b="1" dirty="0" smtClean="0"/>
              <a:t> </a:t>
            </a:r>
            <a:r>
              <a:rPr lang="en-US" dirty="0" smtClean="0"/>
              <a:t>about </a:t>
            </a:r>
            <a:r>
              <a:rPr lang="en-US" dirty="0"/>
              <a:t>the </a:t>
            </a:r>
            <a:r>
              <a:rPr lang="en-US" dirty="0"/>
              <a:t>P</a:t>
            </a:r>
            <a:r>
              <a:rPr lang="en-US" dirty="0" smtClean="0"/>
              <a:t>ractice </a:t>
            </a:r>
            <a:endParaRPr lang="en-US" dirty="0"/>
          </a:p>
          <a:p>
            <a:r>
              <a:rPr lang="en-US" dirty="0"/>
              <a:t> </a:t>
            </a:r>
          </a:p>
          <a:p>
            <a:r>
              <a:rPr lang="en-US" b="1" dirty="0"/>
              <a:t>Step Three</a:t>
            </a:r>
            <a:endParaRPr lang="en-US" dirty="0"/>
          </a:p>
          <a:p>
            <a:r>
              <a:rPr lang="en-US" dirty="0" smtClean="0"/>
              <a:t>Identify questions your group has about </a:t>
            </a:r>
            <a:r>
              <a:rPr lang="en-US" dirty="0"/>
              <a:t>your Practice (You may want to ask your ISB scientist about these)</a:t>
            </a:r>
          </a:p>
        </p:txBody>
      </p:sp>
      <p:pic>
        <p:nvPicPr>
          <p:cNvPr id="3" name="Picture 2" descr="Screen Shot 2013-06-23 at 8.17.5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87680">
            <a:off x="5895427" y="1238447"/>
            <a:ext cx="2833996" cy="3918069"/>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rot="21300278">
            <a:off x="6045200" y="5160379"/>
            <a:ext cx="1229360"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See p. 12 in your Notebook</a:t>
            </a:r>
            <a:endParaRPr lang="en-US" dirty="0"/>
          </a:p>
        </p:txBody>
      </p:sp>
    </p:spTree>
    <p:extLst>
      <p:ext uri="{BB962C8B-B14F-4D97-AF65-F5344CB8AC3E}">
        <p14:creationId xmlns:p14="http://schemas.microsoft.com/office/powerpoint/2010/main" val="655969230"/>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6"/>
          </a:fillRef>
          <a:effectRef idx="1">
            <a:schemeClr val="accent6"/>
          </a:effectRef>
          <a:fontRef idx="minor">
            <a:schemeClr val="lt1"/>
          </a:fontRef>
        </p:style>
        <p:txBody>
          <a:bodyPr/>
          <a:lstStyle/>
          <a:p>
            <a:r>
              <a:rPr lang="en-US" dirty="0" smtClean="0"/>
              <a:t>ISB Scientists</a:t>
            </a:r>
            <a:endParaRPr lang="en-US" dirty="0"/>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lnSpcReduction="10000"/>
          </a:bodyPr>
          <a:lstStyle/>
          <a:p>
            <a:pPr marL="0" indent="0">
              <a:buNone/>
            </a:pPr>
            <a:r>
              <a:rPr lang="en-US" dirty="0"/>
              <a:t>1. Chris </a:t>
            </a:r>
            <a:r>
              <a:rPr lang="en-US" dirty="0" err="1"/>
              <a:t>Plaiser</a:t>
            </a:r>
            <a:r>
              <a:rPr lang="en-US" dirty="0"/>
              <a:t> - </a:t>
            </a:r>
            <a:r>
              <a:rPr lang="en-US" i="1" dirty="0"/>
              <a:t>Senior Research Scientist</a:t>
            </a:r>
          </a:p>
          <a:p>
            <a:pPr marL="0" indent="0">
              <a:buNone/>
            </a:pPr>
            <a:r>
              <a:rPr lang="en-US" dirty="0"/>
              <a:t>2. Mike </a:t>
            </a:r>
            <a:r>
              <a:rPr lang="en-US" dirty="0" err="1"/>
              <a:t>Hoopman</a:t>
            </a:r>
            <a:r>
              <a:rPr lang="en-US" dirty="0"/>
              <a:t> - </a:t>
            </a:r>
            <a:r>
              <a:rPr lang="en-US" i="1" dirty="0"/>
              <a:t>Software Engineer</a:t>
            </a:r>
          </a:p>
          <a:p>
            <a:pPr marL="0" indent="0">
              <a:buNone/>
            </a:pPr>
            <a:r>
              <a:rPr lang="en-US" dirty="0"/>
              <a:t>3. Martin Shelton - </a:t>
            </a:r>
            <a:r>
              <a:rPr lang="en-US" i="1" dirty="0"/>
              <a:t>Postdoctoral Fellow</a:t>
            </a:r>
          </a:p>
          <a:p>
            <a:pPr marL="0" indent="0">
              <a:buNone/>
            </a:pPr>
            <a:r>
              <a:rPr lang="en-US" dirty="0"/>
              <a:t>4. Mark Gillespie - </a:t>
            </a:r>
            <a:r>
              <a:rPr lang="en-US" i="1" dirty="0"/>
              <a:t>Postdoctoral Fellow</a:t>
            </a:r>
          </a:p>
          <a:p>
            <a:pPr marL="0" indent="0">
              <a:buNone/>
            </a:pPr>
            <a:r>
              <a:rPr lang="en-US" dirty="0"/>
              <a:t>5. Elisabeth </a:t>
            </a:r>
            <a:r>
              <a:rPr lang="en-US" dirty="0" err="1"/>
              <a:t>Wurtmann</a:t>
            </a:r>
            <a:r>
              <a:rPr lang="en-US" dirty="0"/>
              <a:t> - </a:t>
            </a:r>
            <a:r>
              <a:rPr lang="en-US" i="1" dirty="0"/>
              <a:t>Postdoctoral Fellow</a:t>
            </a:r>
          </a:p>
          <a:p>
            <a:pPr marL="0" indent="0">
              <a:buNone/>
            </a:pPr>
            <a:r>
              <a:rPr lang="en-US" dirty="0"/>
              <a:t>6. Hannah Cox - </a:t>
            </a:r>
            <a:r>
              <a:rPr lang="en-US" i="1" dirty="0"/>
              <a:t>Postdoctoral Fellow</a:t>
            </a:r>
          </a:p>
          <a:p>
            <a:pPr marL="0" indent="0">
              <a:buNone/>
            </a:pPr>
            <a:r>
              <a:rPr lang="en-US" dirty="0"/>
              <a:t>7. Julie </a:t>
            </a:r>
            <a:r>
              <a:rPr lang="en-US" dirty="0" err="1"/>
              <a:t>Bletz</a:t>
            </a:r>
            <a:r>
              <a:rPr lang="en-US" dirty="0"/>
              <a:t> - </a:t>
            </a:r>
            <a:r>
              <a:rPr lang="en-US" i="1" dirty="0"/>
              <a:t>Scientific Project Manager</a:t>
            </a:r>
          </a:p>
          <a:p>
            <a:pPr marL="0" indent="0">
              <a:buNone/>
            </a:pPr>
            <a:r>
              <a:rPr lang="en-US" dirty="0"/>
              <a:t>8. Hector </a:t>
            </a:r>
            <a:r>
              <a:rPr lang="en-US" dirty="0" err="1"/>
              <a:t>Rovira</a:t>
            </a:r>
            <a:r>
              <a:rPr lang="en-US" dirty="0"/>
              <a:t> - </a:t>
            </a:r>
            <a:r>
              <a:rPr lang="en-US" i="1" dirty="0"/>
              <a:t>Senior Software Engineer</a:t>
            </a:r>
            <a:endParaRPr lang="en-US" b="1" i="1" dirty="0"/>
          </a:p>
        </p:txBody>
      </p:sp>
    </p:spTree>
    <p:extLst>
      <p:ext uri="{BB962C8B-B14F-4D97-AF65-F5344CB8AC3E}">
        <p14:creationId xmlns:p14="http://schemas.microsoft.com/office/powerpoint/2010/main" val="772568407"/>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19711" y="-1"/>
            <a:ext cx="11003799" cy="6858001"/>
          </a:xfrm>
          <a:prstGeom prst="rect">
            <a:avLst/>
          </a:prstGeom>
        </p:spPr>
      </p:pic>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en-US" dirty="0" smtClean="0"/>
              <a:t>Lunch with a Scientist</a:t>
            </a:r>
            <a:endParaRPr lang="en-US" dirty="0"/>
          </a:p>
        </p:txBody>
      </p:sp>
      <p:sp>
        <p:nvSpPr>
          <p:cNvPr id="3" name="Content Placeholder 2"/>
          <p:cNvSpPr>
            <a:spLocks noGrp="1"/>
          </p:cNvSpPr>
          <p:nvPr>
            <p:ph idx="1"/>
          </p:nvPr>
        </p:nvSpPr>
        <p:spPr>
          <a:xfrm>
            <a:off x="457200" y="1600200"/>
            <a:ext cx="6796220" cy="4525963"/>
          </a:xfrm>
        </p:spPr>
        <p:style>
          <a:lnRef idx="2">
            <a:schemeClr val="accent1"/>
          </a:lnRef>
          <a:fillRef idx="1">
            <a:schemeClr val="lt1"/>
          </a:fillRef>
          <a:effectRef idx="0">
            <a:schemeClr val="accent1"/>
          </a:effectRef>
          <a:fontRef idx="minor">
            <a:schemeClr val="dk1"/>
          </a:fontRef>
        </p:style>
        <p:txBody>
          <a:bodyPr>
            <a:normAutofit fontScale="70000" lnSpcReduction="20000"/>
          </a:bodyPr>
          <a:lstStyle/>
          <a:p>
            <a:pPr marL="0" indent="0">
              <a:buNone/>
            </a:pPr>
            <a:r>
              <a:rPr lang="en-US" b="1" dirty="0" smtClean="0"/>
              <a:t>As you enjoy your lunch, please engage in the following questions:</a:t>
            </a:r>
          </a:p>
          <a:p>
            <a:pPr marL="0" indent="0">
              <a:buNone/>
            </a:pPr>
            <a:endParaRPr lang="en-US" dirty="0"/>
          </a:p>
          <a:p>
            <a:pPr marL="0" indent="0">
              <a:buNone/>
            </a:pPr>
            <a:r>
              <a:rPr lang="en-US" dirty="0" smtClean="0"/>
              <a:t>What </a:t>
            </a:r>
            <a:r>
              <a:rPr lang="en-US" dirty="0"/>
              <a:t>is the scope and purpose of </a:t>
            </a:r>
            <a:r>
              <a:rPr lang="en-US" dirty="0" smtClean="0"/>
              <a:t>your research </a:t>
            </a:r>
            <a:r>
              <a:rPr lang="en-US" dirty="0"/>
              <a:t>at ISB? </a:t>
            </a:r>
          </a:p>
          <a:p>
            <a:pPr marL="0" indent="0">
              <a:buNone/>
            </a:pPr>
            <a:endParaRPr lang="en-US" dirty="0" smtClean="0"/>
          </a:p>
          <a:p>
            <a:pPr marL="0" indent="0">
              <a:buNone/>
            </a:pPr>
            <a:r>
              <a:rPr lang="en-US" dirty="0" smtClean="0"/>
              <a:t>What </a:t>
            </a:r>
            <a:r>
              <a:rPr lang="en-US" dirty="0"/>
              <a:t>is the typical day in the life of an ISB researcher? (e.g., when arrive at work; when leave; how much time spent in meetings; how much time spent writing; how much time spent at bench; etc.</a:t>
            </a:r>
            <a:r>
              <a:rPr lang="en-US" dirty="0" smtClean="0"/>
              <a:t>)</a:t>
            </a:r>
            <a:endParaRPr lang="en-US" b="1" dirty="0"/>
          </a:p>
          <a:p>
            <a:pPr marL="0" indent="0">
              <a:buNone/>
            </a:pPr>
            <a:endParaRPr lang="en-US" b="1" dirty="0"/>
          </a:p>
          <a:p>
            <a:pPr marL="0" indent="0">
              <a:buNone/>
            </a:pPr>
            <a:r>
              <a:rPr lang="en-US" dirty="0" smtClean="0"/>
              <a:t>What </a:t>
            </a:r>
            <a:r>
              <a:rPr lang="en-US" dirty="0"/>
              <a:t>was your pathway to your current position at ISB? </a:t>
            </a:r>
            <a:r>
              <a:rPr lang="en-US" dirty="0" smtClean="0"/>
              <a:t>(What </a:t>
            </a:r>
            <a:r>
              <a:rPr lang="en-US" dirty="0"/>
              <a:t>career advice do you have for students?)</a:t>
            </a:r>
            <a:endParaRPr lang="en-US" dirty="0" smtClean="0"/>
          </a:p>
          <a:p>
            <a:pPr marL="0" indent="0">
              <a:buNone/>
            </a:pPr>
            <a:endParaRPr lang="en-US" dirty="0"/>
          </a:p>
        </p:txBody>
      </p:sp>
      <p:sp>
        <p:nvSpPr>
          <p:cNvPr id="5" name="TextBox 4"/>
          <p:cNvSpPr txBox="1"/>
          <p:nvPr/>
        </p:nvSpPr>
        <p:spPr>
          <a:xfrm rot="290889">
            <a:off x="7595084" y="2317850"/>
            <a:ext cx="1091716"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Be back by 12:45</a:t>
            </a:r>
            <a:endParaRPr lang="en-US" dirty="0"/>
          </a:p>
        </p:txBody>
      </p:sp>
      <p:sp>
        <p:nvSpPr>
          <p:cNvPr id="6" name="TextBox 5"/>
          <p:cNvSpPr txBox="1"/>
          <p:nvPr/>
        </p:nvSpPr>
        <p:spPr>
          <a:xfrm rot="21233588">
            <a:off x="7471784" y="3486267"/>
            <a:ext cx="1169220" cy="92333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dirty="0" smtClean="0"/>
              <a:t>See p. 13 in your Notebook</a:t>
            </a:r>
            <a:endParaRPr lang="en-US" dirty="0"/>
          </a:p>
        </p:txBody>
      </p:sp>
    </p:spTree>
    <p:extLst>
      <p:ext uri="{BB962C8B-B14F-4D97-AF65-F5344CB8AC3E}">
        <p14:creationId xmlns:p14="http://schemas.microsoft.com/office/powerpoint/2010/main" val="1836520990"/>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en-US" dirty="0" smtClean="0"/>
              <a:t>Deep Dive into Practices</a:t>
            </a:r>
            <a:endParaRPr lang="en-US" dirty="0"/>
          </a:p>
        </p:txBody>
      </p:sp>
      <p:sp>
        <p:nvSpPr>
          <p:cNvPr id="3" name="Content Placeholder 2"/>
          <p:cNvSpPr>
            <a:spLocks noGrp="1"/>
          </p:cNvSpPr>
          <p:nvPr>
            <p:ph idx="1"/>
          </p:nvPr>
        </p:nvSpPr>
        <p:spPr>
          <a:xfrm>
            <a:off x="457200" y="1600200"/>
            <a:ext cx="6614160" cy="4938920"/>
          </a:xfrm>
        </p:spPr>
        <p:style>
          <a:lnRef idx="2">
            <a:schemeClr val="accent2"/>
          </a:lnRef>
          <a:fillRef idx="1">
            <a:schemeClr val="lt1"/>
          </a:fillRef>
          <a:effectRef idx="0">
            <a:schemeClr val="accent2"/>
          </a:effectRef>
          <a:fontRef idx="minor">
            <a:schemeClr val="dk1"/>
          </a:fontRef>
        </p:style>
        <p:txBody>
          <a:bodyPr>
            <a:noAutofit/>
          </a:bodyPr>
          <a:lstStyle/>
          <a:p>
            <a:pPr marL="0" lvl="0" indent="0" fontAlgn="base">
              <a:buNone/>
            </a:pPr>
            <a:r>
              <a:rPr lang="en-US" sz="1600" dirty="0"/>
              <a:t>What is an example of the practice from your work?</a:t>
            </a:r>
          </a:p>
          <a:p>
            <a:pPr marL="0" indent="0" fontAlgn="base">
              <a:buNone/>
            </a:pPr>
            <a:endParaRPr lang="en-US" sz="1600" dirty="0"/>
          </a:p>
          <a:p>
            <a:pPr marL="0" indent="0" fontAlgn="base">
              <a:buNone/>
            </a:pPr>
            <a:r>
              <a:rPr lang="en-US" sz="1600" dirty="0" smtClean="0"/>
              <a:t>How </a:t>
            </a:r>
            <a:r>
              <a:rPr lang="en-US" sz="1600" dirty="0"/>
              <a:t>is the practice instrumental for advancing science / engineering?</a:t>
            </a:r>
          </a:p>
          <a:p>
            <a:pPr marL="0" indent="0" fontAlgn="base">
              <a:buNone/>
            </a:pPr>
            <a:endParaRPr lang="en-US" sz="1600" dirty="0"/>
          </a:p>
          <a:p>
            <a:pPr marL="0" indent="0" fontAlgn="base">
              <a:buNone/>
            </a:pPr>
            <a:r>
              <a:rPr lang="en-US" sz="1600" dirty="0" smtClean="0"/>
              <a:t>Compare </a:t>
            </a:r>
            <a:r>
              <a:rPr lang="en-US" sz="1600" dirty="0"/>
              <a:t>how the practice is used in science </a:t>
            </a:r>
            <a:r>
              <a:rPr lang="en-US" sz="1600" dirty="0" err="1"/>
              <a:t>vs</a:t>
            </a:r>
            <a:r>
              <a:rPr lang="en-US" sz="1600" dirty="0"/>
              <a:t> engineering</a:t>
            </a:r>
          </a:p>
          <a:p>
            <a:pPr marL="0" indent="0" fontAlgn="base">
              <a:buNone/>
            </a:pPr>
            <a:endParaRPr lang="en-US" sz="1600" dirty="0"/>
          </a:p>
          <a:p>
            <a:pPr marL="0" indent="0" fontAlgn="base">
              <a:buNone/>
            </a:pPr>
            <a:r>
              <a:rPr lang="en-US" sz="1600" dirty="0" smtClean="0"/>
              <a:t>How </a:t>
            </a:r>
            <a:r>
              <a:rPr lang="en-US" sz="1600" dirty="0"/>
              <a:t>does the practice tie (connect) to the other practices?</a:t>
            </a:r>
          </a:p>
          <a:p>
            <a:pPr marL="0" indent="0" fontAlgn="base">
              <a:buNone/>
            </a:pPr>
            <a:endParaRPr lang="en-US" sz="1600" dirty="0"/>
          </a:p>
          <a:p>
            <a:pPr marL="0" indent="0" fontAlgn="base">
              <a:buNone/>
            </a:pPr>
            <a:r>
              <a:rPr lang="en-US" sz="1600" dirty="0" smtClean="0"/>
              <a:t>How </a:t>
            </a:r>
            <a:r>
              <a:rPr lang="en-US" sz="1600" dirty="0"/>
              <a:t>does this practice compare to the traditional scientific method?</a:t>
            </a:r>
          </a:p>
          <a:p>
            <a:pPr marL="0" indent="0" fontAlgn="base">
              <a:buNone/>
            </a:pPr>
            <a:endParaRPr lang="en-US" sz="1600" dirty="0"/>
          </a:p>
          <a:p>
            <a:pPr marL="0" indent="0" fontAlgn="base">
              <a:buNone/>
            </a:pPr>
            <a:r>
              <a:rPr lang="en-US" sz="1600" dirty="0" smtClean="0"/>
              <a:t>How </a:t>
            </a:r>
            <a:r>
              <a:rPr lang="en-US" sz="1600" dirty="0"/>
              <a:t>is this practice part of current instruction? (ISB staff as listeners)</a:t>
            </a:r>
          </a:p>
          <a:p>
            <a:pPr marL="0" indent="0" fontAlgn="base">
              <a:buNone/>
            </a:pPr>
            <a:endParaRPr lang="en-US" sz="1600" dirty="0"/>
          </a:p>
          <a:p>
            <a:pPr marL="0" indent="0" fontAlgn="base">
              <a:buNone/>
            </a:pPr>
            <a:r>
              <a:rPr lang="en-US" sz="1600" dirty="0" smtClean="0"/>
              <a:t>How </a:t>
            </a:r>
            <a:r>
              <a:rPr lang="en-US" sz="1600" dirty="0"/>
              <a:t>might this practice be made more authentic during instruction? (ISB staff as advisor)</a:t>
            </a:r>
          </a:p>
          <a:p>
            <a:pPr marL="0" indent="0" fontAlgn="base">
              <a:buNone/>
            </a:pPr>
            <a:r>
              <a:rPr lang="en-US" sz="1600" dirty="0"/>
              <a:t> </a:t>
            </a:r>
            <a:endParaRPr lang="en-US" sz="1600" dirty="0" smtClean="0"/>
          </a:p>
          <a:p>
            <a:pPr marL="0" indent="0" fontAlgn="base">
              <a:buNone/>
            </a:pPr>
            <a:r>
              <a:rPr lang="en-US" sz="1600" dirty="0" smtClean="0"/>
              <a:t>What </a:t>
            </a:r>
            <a:r>
              <a:rPr lang="en-US" sz="1600" dirty="0"/>
              <a:t>are other real world examples of the practice? (ISB staff as advisor)</a:t>
            </a:r>
          </a:p>
          <a:p>
            <a:pPr marL="0" indent="0">
              <a:buNone/>
            </a:pPr>
            <a:r>
              <a:rPr lang="en-US" sz="1600" dirty="0"/>
              <a:t/>
            </a:r>
            <a:br>
              <a:rPr lang="en-US" sz="1600" dirty="0"/>
            </a:br>
            <a:endParaRPr lang="en-US" sz="1600" dirty="0"/>
          </a:p>
        </p:txBody>
      </p:sp>
      <p:sp>
        <p:nvSpPr>
          <p:cNvPr id="4" name="TextBox 3"/>
          <p:cNvSpPr txBox="1"/>
          <p:nvPr/>
        </p:nvSpPr>
        <p:spPr>
          <a:xfrm rot="366659">
            <a:off x="6980760" y="1859280"/>
            <a:ext cx="1676400" cy="646331"/>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dirty="0" smtClean="0"/>
              <a:t>See p. 14-15 in your notebook </a:t>
            </a:r>
            <a:endParaRPr lang="en-US" dirty="0"/>
          </a:p>
        </p:txBody>
      </p:sp>
      <p:sp>
        <p:nvSpPr>
          <p:cNvPr id="5" name="TextBox 4"/>
          <p:cNvSpPr txBox="1"/>
          <p:nvPr/>
        </p:nvSpPr>
        <p:spPr>
          <a:xfrm rot="21435484">
            <a:off x="6858000" y="3166180"/>
            <a:ext cx="2103120" cy="92333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b="1" dirty="0" smtClean="0"/>
              <a:t>Goal:</a:t>
            </a:r>
          </a:p>
          <a:p>
            <a:r>
              <a:rPr lang="en-US" dirty="0" smtClean="0"/>
              <a:t>Make this a conversation</a:t>
            </a:r>
            <a:endParaRPr lang="en-US" dirty="0"/>
          </a:p>
        </p:txBody>
      </p:sp>
    </p:spTree>
    <p:extLst>
      <p:ext uri="{BB962C8B-B14F-4D97-AF65-F5344CB8AC3E}">
        <p14:creationId xmlns:p14="http://schemas.microsoft.com/office/powerpoint/2010/main" val="2249035174"/>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US" dirty="0" smtClean="0"/>
              <a:t>Make a Poster</a:t>
            </a:r>
            <a:endParaRPr lang="en-US" dirty="0"/>
          </a:p>
        </p:txBody>
      </p:sp>
      <p:sp>
        <p:nvSpPr>
          <p:cNvPr id="3" name="Content Placeholder 2"/>
          <p:cNvSpPr>
            <a:spLocks noGrp="1"/>
          </p:cNvSpPr>
          <p:nvPr>
            <p:ph sz="half" idx="1"/>
          </p:nvPr>
        </p:nvSpPr>
        <p:spPr>
          <a:xfrm>
            <a:off x="457200" y="1600200"/>
            <a:ext cx="3616960" cy="4709160"/>
          </a:xfrm>
        </p:spPr>
        <p:style>
          <a:lnRef idx="1">
            <a:schemeClr val="accent3"/>
          </a:lnRef>
          <a:fillRef idx="2">
            <a:schemeClr val="accent3"/>
          </a:fillRef>
          <a:effectRef idx="1">
            <a:schemeClr val="accent3"/>
          </a:effectRef>
          <a:fontRef idx="minor">
            <a:schemeClr val="dk1"/>
          </a:fontRef>
        </p:style>
        <p:txBody>
          <a:bodyPr/>
          <a:lstStyle/>
          <a:p>
            <a:pPr marL="0" indent="0">
              <a:buNone/>
            </a:pPr>
            <a:r>
              <a:rPr lang="en-US" b="1" u="sng" dirty="0" smtClean="0"/>
              <a:t>Style Guide</a:t>
            </a:r>
          </a:p>
          <a:p>
            <a:r>
              <a:rPr lang="en-US" dirty="0" smtClean="0"/>
              <a:t>Clear Title</a:t>
            </a:r>
          </a:p>
          <a:p>
            <a:r>
              <a:rPr lang="en-US" dirty="0" smtClean="0"/>
              <a:t>Make text impactful</a:t>
            </a:r>
          </a:p>
          <a:p>
            <a:r>
              <a:rPr lang="en-US" dirty="0" smtClean="0"/>
              <a:t>Go Visual!</a:t>
            </a:r>
          </a:p>
          <a:p>
            <a:endParaRPr lang="en-US" dirty="0"/>
          </a:p>
          <a:p>
            <a:endParaRPr lang="en-US" dirty="0" smtClean="0"/>
          </a:p>
          <a:p>
            <a:endParaRPr lang="en-US" dirty="0"/>
          </a:p>
          <a:p>
            <a:pPr marL="0" indent="0">
              <a:buNone/>
            </a:pPr>
            <a:r>
              <a:rPr lang="en-US" dirty="0" smtClean="0"/>
              <a:t>Use 2 posters if necessary</a:t>
            </a:r>
          </a:p>
          <a:p>
            <a:endParaRPr lang="en-US" dirty="0"/>
          </a:p>
        </p:txBody>
      </p:sp>
      <p:sp>
        <p:nvSpPr>
          <p:cNvPr id="5" name="Content Placeholder 4"/>
          <p:cNvSpPr>
            <a:spLocks noGrp="1"/>
          </p:cNvSpPr>
          <p:nvPr>
            <p:ph sz="half" idx="2"/>
          </p:nvPr>
        </p:nvSpPr>
        <p:spPr>
          <a:xfrm>
            <a:off x="4648200" y="1600200"/>
            <a:ext cx="4038600" cy="4709160"/>
          </a:xfrm>
        </p:spPr>
        <p:style>
          <a:lnRef idx="1">
            <a:schemeClr val="accent6"/>
          </a:lnRef>
          <a:fillRef idx="2">
            <a:schemeClr val="accent6"/>
          </a:fillRef>
          <a:effectRef idx="1">
            <a:schemeClr val="accent6"/>
          </a:effectRef>
          <a:fontRef idx="minor">
            <a:schemeClr val="dk1"/>
          </a:fontRef>
        </p:style>
        <p:txBody>
          <a:bodyPr/>
          <a:lstStyle/>
          <a:p>
            <a:pPr marL="0" indent="0">
              <a:buNone/>
            </a:pPr>
            <a:r>
              <a:rPr lang="en-US" b="1" u="sng" dirty="0" smtClean="0"/>
              <a:t>Content</a:t>
            </a:r>
            <a:endParaRPr lang="en-US" b="1" dirty="0" smtClean="0"/>
          </a:p>
          <a:p>
            <a:r>
              <a:rPr lang="en-US" dirty="0" smtClean="0"/>
              <a:t>This practice in the real world</a:t>
            </a:r>
          </a:p>
          <a:p>
            <a:r>
              <a:rPr lang="en-US" dirty="0" smtClean="0"/>
              <a:t>This practice in the classroom</a:t>
            </a:r>
          </a:p>
          <a:p>
            <a:r>
              <a:rPr lang="en-US" dirty="0" smtClean="0"/>
              <a:t>Compare to how students learn this practice now</a:t>
            </a:r>
          </a:p>
          <a:p>
            <a:r>
              <a:rPr lang="en-US" dirty="0" smtClean="0"/>
              <a:t>New or surprising ideas about this practice</a:t>
            </a:r>
          </a:p>
          <a:p>
            <a:endParaRPr lang="en-US" dirty="0"/>
          </a:p>
        </p:txBody>
      </p:sp>
    </p:spTree>
    <p:extLst>
      <p:ext uri="{BB962C8B-B14F-4D97-AF65-F5344CB8AC3E}">
        <p14:creationId xmlns:p14="http://schemas.microsoft.com/office/powerpoint/2010/main" val="1843452466"/>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929303" cy="1143000"/>
          </a:xfrm>
        </p:spPr>
        <p:style>
          <a:lnRef idx="1">
            <a:schemeClr val="accent4"/>
          </a:lnRef>
          <a:fillRef idx="2">
            <a:schemeClr val="accent4"/>
          </a:fillRef>
          <a:effectRef idx="1">
            <a:schemeClr val="accent4"/>
          </a:effectRef>
          <a:fontRef idx="minor">
            <a:schemeClr val="dk1"/>
          </a:fontRef>
        </p:style>
        <p:txBody>
          <a:bodyPr/>
          <a:lstStyle/>
          <a:p>
            <a:r>
              <a:rPr lang="en-US" dirty="0" smtClean="0"/>
              <a:t>Break &amp; Gallery Walk</a:t>
            </a:r>
            <a:endParaRPr lang="en-US" dirty="0"/>
          </a:p>
        </p:txBody>
      </p:sp>
      <p:sp>
        <p:nvSpPr>
          <p:cNvPr id="3" name="Content Placeholder 2"/>
          <p:cNvSpPr>
            <a:spLocks noGrp="1"/>
          </p:cNvSpPr>
          <p:nvPr>
            <p:ph idx="1"/>
          </p:nvPr>
        </p:nvSpPr>
        <p:spPr>
          <a:xfrm>
            <a:off x="457200" y="1600200"/>
            <a:ext cx="4355725" cy="4525963"/>
          </a:xfrm>
        </p:spPr>
        <p:style>
          <a:lnRef idx="2">
            <a:schemeClr val="accent4"/>
          </a:lnRef>
          <a:fillRef idx="1">
            <a:schemeClr val="lt1"/>
          </a:fillRef>
          <a:effectRef idx="0">
            <a:schemeClr val="accent4"/>
          </a:effectRef>
          <a:fontRef idx="minor">
            <a:schemeClr val="dk1"/>
          </a:fontRef>
        </p:style>
        <p:txBody>
          <a:bodyPr>
            <a:normAutofit lnSpcReduction="10000"/>
          </a:bodyPr>
          <a:lstStyle/>
          <a:p>
            <a:pPr marL="0" indent="0">
              <a:buNone/>
            </a:pPr>
            <a:r>
              <a:rPr lang="en-US" b="1" dirty="0" smtClean="0"/>
              <a:t>As you break:</a:t>
            </a:r>
          </a:p>
          <a:p>
            <a:r>
              <a:rPr lang="en-US" dirty="0" smtClean="0"/>
              <a:t>Engage with posters</a:t>
            </a:r>
          </a:p>
          <a:p>
            <a:r>
              <a:rPr lang="en-US" dirty="0" smtClean="0"/>
              <a:t>Take 8 </a:t>
            </a:r>
            <a:r>
              <a:rPr lang="en-US" dirty="0" smtClean="0"/>
              <a:t>Sticky Notes</a:t>
            </a:r>
            <a:endParaRPr lang="en-US" dirty="0" smtClean="0"/>
          </a:p>
          <a:p>
            <a:r>
              <a:rPr lang="en-US" b="1" dirty="0" smtClean="0"/>
              <a:t>Identify </a:t>
            </a:r>
            <a:r>
              <a:rPr lang="en-US" b="1" dirty="0" smtClean="0"/>
              <a:t>supports </a:t>
            </a:r>
            <a:r>
              <a:rPr lang="en-US" b="1" dirty="0" smtClean="0"/>
              <a:t>that students might need </a:t>
            </a:r>
            <a:r>
              <a:rPr lang="en-US" b="1" dirty="0" smtClean="0"/>
              <a:t>in order to </a:t>
            </a:r>
            <a:r>
              <a:rPr lang="en-US" b="1" dirty="0" smtClean="0"/>
              <a:t>authentically engage with this specific practice</a:t>
            </a:r>
            <a:endParaRPr lang="en-US" b="1" dirty="0"/>
          </a:p>
        </p:txBody>
      </p:sp>
      <p:pic>
        <p:nvPicPr>
          <p:cNvPr id="4" name="Picture 3"/>
          <p:cNvPicPr>
            <a:picLocks noChangeAspect="1"/>
          </p:cNvPicPr>
          <p:nvPr/>
        </p:nvPicPr>
        <p:blipFill>
          <a:blip r:embed="rId2"/>
          <a:stretch>
            <a:fillRect/>
          </a:stretch>
        </p:blipFill>
        <p:spPr>
          <a:xfrm>
            <a:off x="5062437" y="2420079"/>
            <a:ext cx="3762656" cy="2821992"/>
          </a:xfrm>
          <a:prstGeom prst="rect">
            <a:avLst/>
          </a:prstGeom>
        </p:spPr>
      </p:pic>
      <p:sp>
        <p:nvSpPr>
          <p:cNvPr id="5" name="TextBox 4"/>
          <p:cNvSpPr txBox="1"/>
          <p:nvPr/>
        </p:nvSpPr>
        <p:spPr>
          <a:xfrm>
            <a:off x="5904746" y="5242071"/>
            <a:ext cx="2439885" cy="246221"/>
          </a:xfrm>
          <a:prstGeom prst="rect">
            <a:avLst/>
          </a:prstGeom>
          <a:noFill/>
        </p:spPr>
        <p:txBody>
          <a:bodyPr wrap="square" rtlCol="0">
            <a:spAutoFit/>
          </a:bodyPr>
          <a:lstStyle/>
          <a:p>
            <a:r>
              <a:rPr lang="en-US" sz="1000" i="1" dirty="0" smtClean="0"/>
              <a:t>Looking at Art </a:t>
            </a:r>
            <a:r>
              <a:rPr lang="en-US" sz="1000" dirty="0" smtClean="0"/>
              <a:t>by </a:t>
            </a:r>
            <a:r>
              <a:rPr lang="en-US" sz="1000" dirty="0" err="1" smtClean="0"/>
              <a:t>Arvind</a:t>
            </a:r>
            <a:r>
              <a:rPr lang="en-US" sz="1000" dirty="0" smtClean="0"/>
              <a:t> </a:t>
            </a:r>
            <a:r>
              <a:rPr lang="en-US" sz="1000" dirty="0" err="1" smtClean="0"/>
              <a:t>Garg</a:t>
            </a:r>
            <a:endParaRPr lang="en-US" sz="1000" dirty="0"/>
          </a:p>
        </p:txBody>
      </p:sp>
      <p:sp>
        <p:nvSpPr>
          <p:cNvPr id="6" name="TextBox 5"/>
          <p:cNvSpPr txBox="1"/>
          <p:nvPr/>
        </p:nvSpPr>
        <p:spPr>
          <a:xfrm rot="20849509">
            <a:off x="6148944" y="3362071"/>
            <a:ext cx="104620" cy="15637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7" name="TextBox 6"/>
          <p:cNvSpPr txBox="1"/>
          <p:nvPr/>
        </p:nvSpPr>
        <p:spPr>
          <a:xfrm rot="935747">
            <a:off x="6103003" y="3774027"/>
            <a:ext cx="139287" cy="219695"/>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endParaRPr lang="en-US" dirty="0"/>
          </a:p>
        </p:txBody>
      </p:sp>
      <p:sp>
        <p:nvSpPr>
          <p:cNvPr id="8" name="TextBox 7"/>
          <p:cNvSpPr txBox="1"/>
          <p:nvPr/>
        </p:nvSpPr>
        <p:spPr>
          <a:xfrm rot="20697214">
            <a:off x="6138143" y="3092684"/>
            <a:ext cx="145932" cy="219618"/>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endParaRPr lang="en-US" dirty="0"/>
          </a:p>
        </p:txBody>
      </p:sp>
    </p:spTree>
    <p:extLst>
      <p:ext uri="{BB962C8B-B14F-4D97-AF65-F5344CB8AC3E}">
        <p14:creationId xmlns:p14="http://schemas.microsoft.com/office/powerpoint/2010/main" val="247053933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STEM Professionals and Educators</a:t>
            </a:r>
            <a:endParaRPr lang="en-US" dirty="0"/>
          </a:p>
        </p:txBody>
      </p:sp>
      <p:sp>
        <p:nvSpPr>
          <p:cNvPr id="3" name="Content Placeholder 2"/>
          <p:cNvSpPr>
            <a:spLocks noGrp="1"/>
          </p:cNvSpPr>
          <p:nvPr>
            <p:ph idx="1"/>
          </p:nvPr>
        </p:nvSpPr>
        <p:spPr/>
        <p:txBody>
          <a:bodyPr/>
          <a:lstStyle/>
          <a:p>
            <a:pPr marL="0" indent="0">
              <a:buNone/>
            </a:pPr>
            <a:endParaRPr lang="en-US" dirty="0"/>
          </a:p>
        </p:txBody>
      </p:sp>
      <p:pic>
        <p:nvPicPr>
          <p:cNvPr id="5"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419" y="2959101"/>
            <a:ext cx="1716437" cy="2286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7276" y="4200526"/>
            <a:ext cx="1519238" cy="22304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2400" y="2667000"/>
            <a:ext cx="1946041" cy="2286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 name="Picture 7" descr="Cynthia&amp;Nanc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3544" y="2044701"/>
            <a:ext cx="2731770" cy="1828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5313459"/>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Find the Practices in these Standards</a:t>
            </a:r>
            <a:endParaRPr lang="en-US" dirty="0"/>
          </a:p>
        </p:txBody>
      </p:sp>
      <p:sp>
        <p:nvSpPr>
          <p:cNvPr id="3" name="Content Placeholder 2"/>
          <p:cNvSpPr>
            <a:spLocks noGrp="1"/>
          </p:cNvSpPr>
          <p:nvPr>
            <p:ph idx="1"/>
          </p:nvPr>
        </p:nvSpPr>
        <p:spPr>
          <a:xfrm>
            <a:off x="457200" y="1600201"/>
            <a:ext cx="8229600" cy="1931148"/>
          </a:xfrm>
        </p:spPr>
        <p:style>
          <a:lnRef idx="2">
            <a:schemeClr val="accent1"/>
          </a:lnRef>
          <a:fillRef idx="1">
            <a:schemeClr val="lt1"/>
          </a:fillRef>
          <a:effectRef idx="0">
            <a:schemeClr val="accent1"/>
          </a:effectRef>
          <a:fontRef idx="minor">
            <a:schemeClr val="dk1"/>
          </a:fontRef>
        </p:style>
        <p:txBody>
          <a:bodyPr>
            <a:normAutofit fontScale="62500" lnSpcReduction="20000"/>
          </a:bodyPr>
          <a:lstStyle/>
          <a:p>
            <a:pPr marL="0" indent="0">
              <a:buNone/>
            </a:pPr>
            <a:r>
              <a:rPr lang="en-US" b="1" dirty="0"/>
              <a:t>Grade 4 </a:t>
            </a:r>
            <a:endParaRPr lang="en-US" dirty="0"/>
          </a:p>
          <a:p>
            <a:pPr marL="0" indent="0">
              <a:buNone/>
            </a:pPr>
            <a:r>
              <a:rPr lang="en-US" b="1" dirty="0"/>
              <a:t>4-PS3-1</a:t>
            </a:r>
            <a:endParaRPr lang="en-US" dirty="0"/>
          </a:p>
          <a:p>
            <a:pPr marL="0" indent="0">
              <a:buNone/>
            </a:pPr>
            <a:r>
              <a:rPr lang="en-US" b="1" dirty="0"/>
              <a:t/>
            </a:r>
            <a:br>
              <a:rPr lang="en-US" b="1" dirty="0"/>
            </a:br>
            <a:r>
              <a:rPr lang="en-US" b="1" dirty="0"/>
              <a:t>Use evidence to construct an explanation relating the speed of an object to the energy of that object. </a:t>
            </a:r>
            <a:r>
              <a:rPr lang="en-US" dirty="0">
                <a:solidFill>
                  <a:srgbClr val="FF0000"/>
                </a:solidFill>
              </a:rPr>
              <a:t>[</a:t>
            </a:r>
            <a:r>
              <a:rPr lang="en-US" i="1" dirty="0">
                <a:solidFill>
                  <a:srgbClr val="FF0000"/>
                </a:solidFill>
              </a:rPr>
              <a:t>Assessment Boundary: Assessment does not include quantitative measures of changes in the speed of an object or on any precise or quantitative definition of energy</a:t>
            </a:r>
            <a:r>
              <a:rPr lang="en-US" i="1" dirty="0" smtClean="0">
                <a:solidFill>
                  <a:srgbClr val="FF0000"/>
                </a:solidFill>
              </a:rPr>
              <a:t>.}</a:t>
            </a:r>
            <a:endParaRPr lang="en-US" dirty="0">
              <a:solidFill>
                <a:srgbClr val="FF0000"/>
              </a:solidFill>
            </a:endParaRPr>
          </a:p>
          <a:p>
            <a:pPr marL="0" indent="0">
              <a:buNone/>
            </a:pPr>
            <a:endParaRPr lang="en-US" dirty="0"/>
          </a:p>
        </p:txBody>
      </p:sp>
      <p:sp>
        <p:nvSpPr>
          <p:cNvPr id="4" name="Content Placeholder 2"/>
          <p:cNvSpPr txBox="1">
            <a:spLocks/>
          </p:cNvSpPr>
          <p:nvPr/>
        </p:nvSpPr>
        <p:spPr>
          <a:xfrm>
            <a:off x="457200" y="3924881"/>
            <a:ext cx="8229600" cy="1931148"/>
          </a:xfrm>
          <a:prstGeom prst="rect">
            <a:avLst/>
          </a:prstGeom>
        </p:spPr>
        <p:style>
          <a:lnRef idx="2">
            <a:schemeClr val="accent3"/>
          </a:lnRef>
          <a:fillRef idx="1">
            <a:schemeClr val="lt1"/>
          </a:fillRef>
          <a:effectRef idx="0">
            <a:schemeClr val="accent3"/>
          </a:effectRef>
          <a:fontRef idx="minor">
            <a:schemeClr val="dk1"/>
          </a:fontRef>
        </p:style>
        <p:txBody>
          <a:bodyPr vert="horz" lIns="91440" tIns="45720" rIns="91440" bIns="45720" rtlCol="0">
            <a:normAutofit fontScale="47500" lnSpcReduction="20000"/>
          </a:bodyPr>
          <a:lstStyle>
            <a:lvl1pPr marL="342900" indent="-342900" algn="l" defTabSz="457200" rtl="0" eaLnBrk="1" latinLnBrk="0" hangingPunct="1">
              <a:spcBef>
                <a:spcPct val="20000"/>
              </a:spcBef>
              <a:buFont typeface="Arial"/>
              <a:buChar char="•"/>
              <a:defRPr sz="3200" kern="1200">
                <a:solidFill>
                  <a:schemeClr val="dk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dk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dk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dk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dk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dk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dk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dk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dk1"/>
                </a:solidFill>
                <a:latin typeface="+mn-lt"/>
                <a:ea typeface="+mn-ea"/>
                <a:cs typeface="+mn-cs"/>
              </a:defRPr>
            </a:lvl9pPr>
          </a:lstStyle>
          <a:p>
            <a:pPr marL="0" indent="0">
              <a:buNone/>
            </a:pPr>
            <a:r>
              <a:rPr lang="en-US" sz="3400" b="1" dirty="0"/>
              <a:t>Grade 6-8</a:t>
            </a:r>
            <a:endParaRPr lang="en-US" sz="3400" dirty="0"/>
          </a:p>
          <a:p>
            <a:pPr marL="0" indent="0">
              <a:buNone/>
            </a:pPr>
            <a:r>
              <a:rPr lang="en-US" sz="3400" b="1" dirty="0"/>
              <a:t>MS-PS3-5</a:t>
            </a:r>
            <a:endParaRPr lang="en-US" sz="3400" dirty="0"/>
          </a:p>
          <a:p>
            <a:pPr marL="0" indent="0">
              <a:buNone/>
            </a:pPr>
            <a:r>
              <a:rPr lang="en-US" sz="3400" b="1" dirty="0"/>
              <a:t/>
            </a:r>
            <a:br>
              <a:rPr lang="en-US" sz="3400" b="1" dirty="0"/>
            </a:br>
            <a:r>
              <a:rPr lang="en-US" sz="3400" b="1" dirty="0"/>
              <a:t>Construct, use, and present arguments to support the claim that when the kinetic energy of an object changes, energy is transferred to or from the object. </a:t>
            </a:r>
            <a:r>
              <a:rPr lang="en-US" sz="3400" dirty="0">
                <a:solidFill>
                  <a:srgbClr val="FF0000"/>
                </a:solidFill>
              </a:rPr>
              <a:t>[Clarification Statement: Examples of empirical evidence used in arguments could include an inventory or other representation of the energy before and after the transfer in the form of temperature changes or motion of object.] [</a:t>
            </a:r>
            <a:r>
              <a:rPr lang="en-US" sz="3400" i="1" dirty="0">
                <a:solidFill>
                  <a:srgbClr val="FF0000"/>
                </a:solidFill>
              </a:rPr>
              <a:t>Assessment Boundary: Assessment does not include calculations of energy.</a:t>
            </a:r>
            <a:r>
              <a:rPr lang="en-US" sz="3400" dirty="0">
                <a:solidFill>
                  <a:srgbClr val="FF0000"/>
                </a:solidFill>
              </a:rPr>
              <a:t>]</a:t>
            </a:r>
          </a:p>
          <a:p>
            <a:pPr marL="0" indent="0">
              <a:buFont typeface="Arial"/>
              <a:buNone/>
            </a:pPr>
            <a:endParaRPr lang="en-US" dirty="0"/>
          </a:p>
        </p:txBody>
      </p:sp>
    </p:spTree>
    <p:extLst>
      <p:ext uri="{BB962C8B-B14F-4D97-AF65-F5344CB8AC3E}">
        <p14:creationId xmlns:p14="http://schemas.microsoft.com/office/powerpoint/2010/main" val="561356534"/>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143000"/>
          </a:xfrm>
        </p:spPr>
        <p:txBody>
          <a:bodyPr>
            <a:noAutofit/>
          </a:bodyPr>
          <a:lstStyle/>
          <a:p>
            <a:r>
              <a:rPr lang="en-US" dirty="0" smtClean="0"/>
              <a:t>Three, year-long PD cycles in total</a:t>
            </a:r>
            <a:endParaRPr lang="en-US" dirty="0"/>
          </a:p>
        </p:txBody>
      </p:sp>
      <p:graphicFrame>
        <p:nvGraphicFramePr>
          <p:cNvPr id="6" name="Table 5"/>
          <p:cNvGraphicFramePr>
            <a:graphicFrameLocks noGrp="1"/>
          </p:cNvGraphicFramePr>
          <p:nvPr/>
        </p:nvGraphicFramePr>
        <p:xfrm>
          <a:off x="228600" y="2314062"/>
          <a:ext cx="8686800" cy="685800"/>
        </p:xfrm>
        <a:graphic>
          <a:graphicData uri="http://schemas.openxmlformats.org/drawingml/2006/table">
            <a:tbl>
              <a:tblPr/>
              <a:tblGrid>
                <a:gridCol w="611746"/>
                <a:gridCol w="1559954"/>
                <a:gridCol w="625816"/>
                <a:gridCol w="1545884"/>
                <a:gridCol w="611746"/>
                <a:gridCol w="1559954"/>
                <a:gridCol w="611746"/>
                <a:gridCol w="1559954"/>
              </a:tblGrid>
              <a:tr h="685800">
                <a:tc>
                  <a:txBody>
                    <a:bodyPr/>
                    <a:lstStyle/>
                    <a:p>
                      <a:pPr algn="ctr" fontAlgn="ctr"/>
                      <a:r>
                        <a:rPr lang="en-US" sz="1800" b="0" i="0" u="none" strike="noStrike" dirty="0" smtClean="0">
                          <a:solidFill>
                            <a:srgbClr val="000000"/>
                          </a:solidFill>
                          <a:latin typeface="Calibri"/>
                        </a:rPr>
                        <a:t>Jun-</a:t>
                      </a:r>
                    </a:p>
                    <a:p>
                      <a:pPr algn="ctr" fontAlgn="ctr"/>
                      <a:r>
                        <a:rPr lang="en-US" sz="1800" b="0" i="0" u="none" strike="noStrike" dirty="0" smtClean="0">
                          <a:solidFill>
                            <a:srgbClr val="000000"/>
                          </a:solidFill>
                          <a:latin typeface="Calibri"/>
                        </a:rPr>
                        <a:t>Aug</a:t>
                      </a:r>
                      <a:endParaRPr lang="en-US" sz="1800" b="0" i="0" u="none" strike="noStrike" dirty="0">
                        <a:solidFill>
                          <a:srgbClr val="000000"/>
                        </a:solidFill>
                        <a:latin typeface="Calibri"/>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2013-14</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smtClean="0">
                          <a:solidFill>
                            <a:srgbClr val="000000"/>
                          </a:solidFill>
                          <a:latin typeface="+mn-lt"/>
                        </a:rPr>
                        <a:t>Jun-</a:t>
                      </a:r>
                    </a:p>
                    <a:p>
                      <a:pPr algn="ctr" fontAlgn="ctr"/>
                      <a:r>
                        <a:rPr lang="en-US" sz="1800" b="0" i="0" u="none" strike="noStrike" dirty="0" smtClean="0">
                          <a:solidFill>
                            <a:srgbClr val="000000"/>
                          </a:solidFill>
                          <a:latin typeface="+mn-lt"/>
                        </a:rPr>
                        <a:t>Aug</a:t>
                      </a:r>
                      <a:endParaRPr lang="en-US" sz="1800" b="0" i="0" u="none" strike="noStrike" dirty="0">
                        <a:solidFill>
                          <a:srgbClr val="000000"/>
                        </a:solidFill>
                        <a:latin typeface="+mn-lt"/>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2014-15</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smtClean="0">
                          <a:solidFill>
                            <a:srgbClr val="000000"/>
                          </a:solidFill>
                          <a:latin typeface="+mn-lt"/>
                        </a:rPr>
                        <a:t>Jun-</a:t>
                      </a:r>
                    </a:p>
                    <a:p>
                      <a:pPr algn="ctr" fontAlgn="ctr"/>
                      <a:r>
                        <a:rPr lang="en-US" sz="1800" b="0" i="0" u="none" strike="noStrike" dirty="0" smtClean="0">
                          <a:solidFill>
                            <a:srgbClr val="000000"/>
                          </a:solidFill>
                          <a:latin typeface="+mn-lt"/>
                        </a:rPr>
                        <a:t>Aug</a:t>
                      </a:r>
                      <a:endParaRPr lang="en-US" sz="1800" b="0" i="0" u="none" strike="noStrike" dirty="0">
                        <a:solidFill>
                          <a:srgbClr val="000000"/>
                        </a:solidFill>
                        <a:latin typeface="+mn-lt"/>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2015-16</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1800" b="0" i="0" u="none" strike="noStrike" dirty="0" smtClean="0">
                          <a:solidFill>
                            <a:srgbClr val="000000"/>
                          </a:solidFill>
                          <a:latin typeface="+mn-lt"/>
                        </a:rPr>
                        <a:t>Jun-</a:t>
                      </a:r>
                    </a:p>
                    <a:p>
                      <a:pPr algn="ctr" fontAlgn="ctr"/>
                      <a:r>
                        <a:rPr lang="en-US" sz="1800" b="0" i="0" u="none" strike="noStrike" dirty="0" smtClean="0">
                          <a:solidFill>
                            <a:srgbClr val="000000"/>
                          </a:solidFill>
                          <a:latin typeface="+mn-lt"/>
                        </a:rPr>
                        <a:t>Aug</a:t>
                      </a:r>
                      <a:endParaRPr lang="en-US" sz="1800" b="0" i="0" u="none" strike="noStrike" dirty="0">
                        <a:solidFill>
                          <a:srgbClr val="000000"/>
                        </a:solidFill>
                        <a:latin typeface="+mn-lt"/>
                      </a:endParaRPr>
                    </a:p>
                  </a:txBody>
                  <a:tcPr marL="21245" marR="21245" marT="21245" marB="0" anchor="ctr">
                    <a:lnL w="381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fontAlgn="ctr"/>
                      <a:r>
                        <a:rPr lang="en-US" sz="2400" b="1" i="0" u="none" strike="noStrike" dirty="0">
                          <a:solidFill>
                            <a:srgbClr val="000000"/>
                          </a:solidFill>
                          <a:latin typeface="Calibri"/>
                        </a:rPr>
                        <a:t>2016-17</a:t>
                      </a:r>
                    </a:p>
                  </a:txBody>
                  <a:tcPr marL="21245" marR="21245" marT="21245" marB="0" anchor="ctr">
                    <a:lnL w="12700" cap="flat" cmpd="sng" algn="ctr">
                      <a:solidFill>
                        <a:schemeClr val="bg1">
                          <a:lumMod val="50000"/>
                        </a:schemeClr>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r>
            </a:tbl>
          </a:graphicData>
        </a:graphic>
      </p:graphicFrame>
      <p:grpSp>
        <p:nvGrpSpPr>
          <p:cNvPr id="2" name="Group 91"/>
          <p:cNvGrpSpPr/>
          <p:nvPr/>
        </p:nvGrpSpPr>
        <p:grpSpPr>
          <a:xfrm>
            <a:off x="238125" y="3152262"/>
            <a:ext cx="2447925" cy="685800"/>
            <a:chOff x="238125" y="3152262"/>
            <a:chExt cx="2447925" cy="685800"/>
          </a:xfrm>
        </p:grpSpPr>
        <p:sp>
          <p:nvSpPr>
            <p:cNvPr id="12" name="Rectangle 11"/>
            <p:cNvSpPr/>
            <p:nvPr/>
          </p:nvSpPr>
          <p:spPr>
            <a:xfrm>
              <a:off x="5730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3" name="Rectangle 12"/>
            <p:cNvSpPr/>
            <p:nvPr/>
          </p:nvSpPr>
          <p:spPr>
            <a:xfrm>
              <a:off x="612648"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4" name="Rectangle 13"/>
            <p:cNvSpPr/>
            <p:nvPr/>
          </p:nvSpPr>
          <p:spPr>
            <a:xfrm>
              <a:off x="6492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5" name="Rectangle 14"/>
            <p:cNvSpPr/>
            <p:nvPr/>
          </p:nvSpPr>
          <p:spPr>
            <a:xfrm>
              <a:off x="688848"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6" name="Rectangle 15"/>
            <p:cNvSpPr/>
            <p:nvPr/>
          </p:nvSpPr>
          <p:spPr>
            <a:xfrm>
              <a:off x="7254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7" name="Rectangle 16"/>
            <p:cNvSpPr/>
            <p:nvPr/>
          </p:nvSpPr>
          <p:spPr>
            <a:xfrm>
              <a:off x="3444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8" name="Rectangle 17"/>
            <p:cNvSpPr/>
            <p:nvPr/>
          </p:nvSpPr>
          <p:spPr>
            <a:xfrm>
              <a:off x="11826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9" name="Rectangle 18"/>
            <p:cNvSpPr/>
            <p:nvPr/>
          </p:nvSpPr>
          <p:spPr>
            <a:xfrm>
              <a:off x="1676400"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0" name="Rectangle 19"/>
            <p:cNvSpPr/>
            <p:nvPr/>
          </p:nvSpPr>
          <p:spPr>
            <a:xfrm>
              <a:off x="2173224"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27" name="Rectangle 26"/>
            <p:cNvSpPr/>
            <p:nvPr/>
          </p:nvSpPr>
          <p:spPr>
            <a:xfrm>
              <a:off x="2514600" y="3228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4" name="Rounded Rectangle 73"/>
            <p:cNvSpPr/>
            <p:nvPr/>
          </p:nvSpPr>
          <p:spPr>
            <a:xfrm>
              <a:off x="238125" y="3152262"/>
              <a:ext cx="244792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grpSp>
        <p:nvGrpSpPr>
          <p:cNvPr id="3" name="Group 81"/>
          <p:cNvGrpSpPr/>
          <p:nvPr/>
        </p:nvGrpSpPr>
        <p:grpSpPr>
          <a:xfrm>
            <a:off x="2428875" y="3914262"/>
            <a:ext cx="2447925" cy="685800"/>
            <a:chOff x="2428875" y="3914262"/>
            <a:chExt cx="2447925" cy="685800"/>
          </a:xfrm>
        </p:grpSpPr>
        <p:sp>
          <p:nvSpPr>
            <p:cNvPr id="34" name="Rectangle 33"/>
            <p:cNvSpPr/>
            <p:nvPr/>
          </p:nvSpPr>
          <p:spPr>
            <a:xfrm>
              <a:off x="27462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5" name="Rectangle 34"/>
            <p:cNvSpPr/>
            <p:nvPr/>
          </p:nvSpPr>
          <p:spPr>
            <a:xfrm>
              <a:off x="2785872"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6" name="Rectangle 35"/>
            <p:cNvSpPr/>
            <p:nvPr/>
          </p:nvSpPr>
          <p:spPr>
            <a:xfrm>
              <a:off x="28224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7" name="Rectangle 36"/>
            <p:cNvSpPr/>
            <p:nvPr/>
          </p:nvSpPr>
          <p:spPr>
            <a:xfrm>
              <a:off x="2862072"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8" name="Rectangle 37"/>
            <p:cNvSpPr/>
            <p:nvPr/>
          </p:nvSpPr>
          <p:spPr>
            <a:xfrm>
              <a:off x="28986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39" name="Rectangle 38"/>
            <p:cNvSpPr/>
            <p:nvPr/>
          </p:nvSpPr>
          <p:spPr>
            <a:xfrm>
              <a:off x="25176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0" name="Rectangle 39"/>
            <p:cNvSpPr/>
            <p:nvPr/>
          </p:nvSpPr>
          <p:spPr>
            <a:xfrm>
              <a:off x="33558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1" name="Rectangle 40"/>
            <p:cNvSpPr/>
            <p:nvPr/>
          </p:nvSpPr>
          <p:spPr>
            <a:xfrm>
              <a:off x="3849624"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2" name="Rectangle 41"/>
            <p:cNvSpPr/>
            <p:nvPr/>
          </p:nvSpPr>
          <p:spPr>
            <a:xfrm>
              <a:off x="4346448"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43" name="Rectangle 42"/>
            <p:cNvSpPr/>
            <p:nvPr/>
          </p:nvSpPr>
          <p:spPr>
            <a:xfrm>
              <a:off x="4687824" y="3990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5" name="Rounded Rectangle 74"/>
            <p:cNvSpPr/>
            <p:nvPr/>
          </p:nvSpPr>
          <p:spPr>
            <a:xfrm>
              <a:off x="2428875" y="3914262"/>
              <a:ext cx="244792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grpSp>
        <p:nvGrpSpPr>
          <p:cNvPr id="5" name="Group 87"/>
          <p:cNvGrpSpPr/>
          <p:nvPr/>
        </p:nvGrpSpPr>
        <p:grpSpPr>
          <a:xfrm>
            <a:off x="4600571" y="4676262"/>
            <a:ext cx="2447925" cy="685800"/>
            <a:chOff x="4600571" y="4676262"/>
            <a:chExt cx="2447925" cy="685800"/>
          </a:xfrm>
        </p:grpSpPr>
        <p:sp>
          <p:nvSpPr>
            <p:cNvPr id="64" name="Rectangle 63"/>
            <p:cNvSpPr/>
            <p:nvPr/>
          </p:nvSpPr>
          <p:spPr>
            <a:xfrm>
              <a:off x="49179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5" name="Rectangle 64"/>
            <p:cNvSpPr/>
            <p:nvPr/>
          </p:nvSpPr>
          <p:spPr>
            <a:xfrm>
              <a:off x="4957568"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6" name="Rectangle 65"/>
            <p:cNvSpPr/>
            <p:nvPr/>
          </p:nvSpPr>
          <p:spPr>
            <a:xfrm>
              <a:off x="49941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7" name="Rectangle 66"/>
            <p:cNvSpPr/>
            <p:nvPr/>
          </p:nvSpPr>
          <p:spPr>
            <a:xfrm>
              <a:off x="5033768"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8" name="Rectangle 67"/>
            <p:cNvSpPr/>
            <p:nvPr/>
          </p:nvSpPr>
          <p:spPr>
            <a:xfrm>
              <a:off x="50703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69" name="Rectangle 68"/>
            <p:cNvSpPr/>
            <p:nvPr/>
          </p:nvSpPr>
          <p:spPr>
            <a:xfrm>
              <a:off x="46893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0" name="Rectangle 69"/>
            <p:cNvSpPr/>
            <p:nvPr/>
          </p:nvSpPr>
          <p:spPr>
            <a:xfrm>
              <a:off x="55275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1" name="Rectangle 70"/>
            <p:cNvSpPr/>
            <p:nvPr/>
          </p:nvSpPr>
          <p:spPr>
            <a:xfrm>
              <a:off x="6021320"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2" name="Rectangle 71"/>
            <p:cNvSpPr/>
            <p:nvPr/>
          </p:nvSpPr>
          <p:spPr>
            <a:xfrm>
              <a:off x="6518144"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3" name="Rectangle 72"/>
            <p:cNvSpPr/>
            <p:nvPr/>
          </p:nvSpPr>
          <p:spPr>
            <a:xfrm>
              <a:off x="6859520" y="4752462"/>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6" name="Rounded Rectangle 75"/>
            <p:cNvSpPr/>
            <p:nvPr/>
          </p:nvSpPr>
          <p:spPr>
            <a:xfrm>
              <a:off x="4600571" y="4676262"/>
              <a:ext cx="2447925" cy="685800"/>
            </a:xfrm>
            <a:prstGeom prst="roundRect">
              <a:avLst>
                <a:gd name="adj" fmla="val 19445"/>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grpSp>
        <p:nvGrpSpPr>
          <p:cNvPr id="7" name="Group 118"/>
          <p:cNvGrpSpPr/>
          <p:nvPr/>
        </p:nvGrpSpPr>
        <p:grpSpPr>
          <a:xfrm>
            <a:off x="1328058" y="5943600"/>
            <a:ext cx="6477000" cy="762000"/>
            <a:chOff x="1371600" y="5943600"/>
            <a:chExt cx="6477000" cy="762000"/>
          </a:xfrm>
        </p:grpSpPr>
        <p:sp>
          <p:nvSpPr>
            <p:cNvPr id="87" name="Rectangle 86"/>
            <p:cNvSpPr/>
            <p:nvPr/>
          </p:nvSpPr>
          <p:spPr>
            <a:xfrm>
              <a:off x="1371600" y="5943600"/>
              <a:ext cx="6477000" cy="762000"/>
            </a:xfrm>
            <a:prstGeom prst="rect">
              <a:avLst/>
            </a:prstGeom>
            <a:solidFill>
              <a:schemeClr val="accent2">
                <a:alpha val="3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nvGrpSpPr>
            <p:cNvPr id="8" name="Group 81"/>
            <p:cNvGrpSpPr/>
            <p:nvPr/>
          </p:nvGrpSpPr>
          <p:grpSpPr>
            <a:xfrm>
              <a:off x="4953000" y="6096000"/>
              <a:ext cx="188976" cy="457200"/>
              <a:chOff x="2898648" y="5257800"/>
              <a:chExt cx="188976" cy="457200"/>
            </a:xfrm>
          </p:grpSpPr>
          <p:sp>
            <p:nvSpPr>
              <p:cNvPr id="77" name="Rectangle 76"/>
              <p:cNvSpPr/>
              <p:nvPr/>
            </p:nvSpPr>
            <p:spPr>
              <a:xfrm>
                <a:off x="28986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8" name="Rectangle 77"/>
              <p:cNvSpPr/>
              <p:nvPr/>
            </p:nvSpPr>
            <p:spPr>
              <a:xfrm>
                <a:off x="2938272"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79" name="Rectangle 78"/>
              <p:cNvSpPr/>
              <p:nvPr/>
            </p:nvSpPr>
            <p:spPr>
              <a:xfrm>
                <a:off x="29748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80" name="Rectangle 79"/>
              <p:cNvSpPr/>
              <p:nvPr/>
            </p:nvSpPr>
            <p:spPr>
              <a:xfrm>
                <a:off x="3014472"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81" name="Rectangle 80"/>
              <p:cNvSpPr/>
              <p:nvPr/>
            </p:nvSpPr>
            <p:spPr>
              <a:xfrm>
                <a:off x="3051048" y="52578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grpSp>
        <p:sp>
          <p:nvSpPr>
            <p:cNvPr id="83" name="Rectangle 82"/>
            <p:cNvSpPr/>
            <p:nvPr/>
          </p:nvSpPr>
          <p:spPr>
            <a:xfrm>
              <a:off x="2895600" y="6096000"/>
              <a:ext cx="36576" cy="457200"/>
            </a:xfrm>
            <a:prstGeom prst="rect">
              <a:avLst/>
            </a:prstGeom>
            <a:solidFill>
              <a:schemeClr val="accent1">
                <a:lumMod val="20000"/>
                <a:lumOff val="80000"/>
              </a:schemeClr>
            </a:solidFill>
            <a:ln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84" name="TextBox 83"/>
            <p:cNvSpPr txBox="1"/>
            <p:nvPr/>
          </p:nvSpPr>
          <p:spPr>
            <a:xfrm>
              <a:off x="2971800" y="6172200"/>
              <a:ext cx="1630767" cy="400110"/>
            </a:xfrm>
            <a:prstGeom prst="rect">
              <a:avLst/>
            </a:prstGeom>
            <a:noFill/>
          </p:spPr>
          <p:txBody>
            <a:bodyPr wrap="none" rtlCol="0">
              <a:spAutoFit/>
            </a:bodyPr>
            <a:lstStyle/>
            <a:p>
              <a:pPr defTabSz="914400"/>
              <a:r>
                <a:rPr lang="en-US" sz="2000" b="1" dirty="0" smtClean="0">
                  <a:solidFill>
                    <a:prstClr val="black"/>
                  </a:solidFill>
                  <a:latin typeface="Calibri"/>
                </a:rPr>
                <a:t>=  1 day of PD</a:t>
              </a:r>
              <a:endParaRPr lang="en-US" sz="2000" b="1" dirty="0">
                <a:solidFill>
                  <a:prstClr val="black"/>
                </a:solidFill>
                <a:latin typeface="Calibri"/>
              </a:endParaRPr>
            </a:p>
          </p:txBody>
        </p:sp>
        <p:sp>
          <p:nvSpPr>
            <p:cNvPr id="85" name="TextBox 84"/>
            <p:cNvSpPr txBox="1"/>
            <p:nvPr/>
          </p:nvSpPr>
          <p:spPr>
            <a:xfrm>
              <a:off x="5181600" y="6172200"/>
              <a:ext cx="2447080" cy="400110"/>
            </a:xfrm>
            <a:prstGeom prst="rect">
              <a:avLst/>
            </a:prstGeom>
            <a:noFill/>
          </p:spPr>
          <p:txBody>
            <a:bodyPr wrap="none" rtlCol="0">
              <a:spAutoFit/>
            </a:bodyPr>
            <a:lstStyle/>
            <a:p>
              <a:pPr defTabSz="914400"/>
              <a:r>
                <a:rPr lang="en-US" sz="2000" b="1" dirty="0" smtClean="0">
                  <a:solidFill>
                    <a:prstClr val="black"/>
                  </a:solidFill>
                  <a:latin typeface="Calibri"/>
                </a:rPr>
                <a:t>=  5-day Aug Institute</a:t>
              </a:r>
              <a:endParaRPr lang="en-US" sz="2000" b="1" dirty="0">
                <a:solidFill>
                  <a:prstClr val="black"/>
                </a:solidFill>
                <a:latin typeface="Calibri"/>
              </a:endParaRPr>
            </a:p>
          </p:txBody>
        </p:sp>
        <p:sp>
          <p:nvSpPr>
            <p:cNvPr id="86" name="TextBox 85"/>
            <p:cNvSpPr txBox="1"/>
            <p:nvPr/>
          </p:nvSpPr>
          <p:spPr>
            <a:xfrm>
              <a:off x="1524000" y="6048828"/>
              <a:ext cx="1015599" cy="523220"/>
            </a:xfrm>
            <a:prstGeom prst="rect">
              <a:avLst/>
            </a:prstGeom>
            <a:noFill/>
          </p:spPr>
          <p:txBody>
            <a:bodyPr wrap="none" rtlCol="0">
              <a:spAutoFit/>
            </a:bodyPr>
            <a:lstStyle/>
            <a:p>
              <a:pPr defTabSz="914400"/>
              <a:r>
                <a:rPr lang="en-US" sz="2800" b="1" dirty="0" smtClean="0">
                  <a:solidFill>
                    <a:srgbClr val="C0504D"/>
                  </a:solidFill>
                  <a:latin typeface="Arial" pitchFamily="34" charset="0"/>
                  <a:cs typeface="Arial" pitchFamily="34" charset="0"/>
                </a:rPr>
                <a:t>KEY:</a:t>
              </a:r>
              <a:endParaRPr lang="en-US" sz="2800" b="1" dirty="0">
                <a:solidFill>
                  <a:srgbClr val="C0504D"/>
                </a:solidFill>
                <a:latin typeface="Arial" pitchFamily="34" charset="0"/>
                <a:cs typeface="Arial" pitchFamily="34" charset="0"/>
              </a:endParaRPr>
            </a:p>
          </p:txBody>
        </p:sp>
      </p:grpSp>
      <p:sp>
        <p:nvSpPr>
          <p:cNvPr id="106" name="Rectangle 105"/>
          <p:cNvSpPr/>
          <p:nvPr/>
        </p:nvSpPr>
        <p:spPr>
          <a:xfrm>
            <a:off x="228600" y="2999862"/>
            <a:ext cx="217627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08" name="Rectangle 107"/>
          <p:cNvSpPr/>
          <p:nvPr/>
        </p:nvSpPr>
        <p:spPr>
          <a:xfrm>
            <a:off x="2405254" y="2999862"/>
            <a:ext cx="217627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09" name="Rectangle 108"/>
          <p:cNvSpPr/>
          <p:nvPr/>
        </p:nvSpPr>
        <p:spPr>
          <a:xfrm>
            <a:off x="4581525" y="2999862"/>
            <a:ext cx="217627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13" name="TextBox 112"/>
          <p:cNvSpPr txBox="1"/>
          <p:nvPr/>
        </p:nvSpPr>
        <p:spPr>
          <a:xfrm>
            <a:off x="914400" y="3838062"/>
            <a:ext cx="1000787" cy="400110"/>
          </a:xfrm>
          <a:prstGeom prst="rect">
            <a:avLst/>
          </a:prstGeom>
          <a:noFill/>
        </p:spPr>
        <p:txBody>
          <a:bodyPr wrap="none" rtlCol="0">
            <a:spAutoFit/>
          </a:bodyPr>
          <a:lstStyle/>
          <a:p>
            <a:pPr defTabSz="914400"/>
            <a:r>
              <a:rPr lang="en-US" sz="2000" b="1" dirty="0" smtClean="0">
                <a:solidFill>
                  <a:srgbClr val="4F81BD"/>
                </a:solidFill>
                <a:latin typeface="Cambria" pitchFamily="18" charset="0"/>
              </a:rPr>
              <a:t>Cycle 1</a:t>
            </a:r>
            <a:endParaRPr lang="en-US" sz="2000" b="1" dirty="0">
              <a:solidFill>
                <a:srgbClr val="4F81BD"/>
              </a:solidFill>
              <a:latin typeface="Cambria" pitchFamily="18" charset="0"/>
            </a:endParaRPr>
          </a:p>
        </p:txBody>
      </p:sp>
      <p:sp>
        <p:nvSpPr>
          <p:cNvPr id="114" name="TextBox 113"/>
          <p:cNvSpPr txBox="1"/>
          <p:nvPr/>
        </p:nvSpPr>
        <p:spPr>
          <a:xfrm>
            <a:off x="3190213" y="4600062"/>
            <a:ext cx="1000787" cy="400110"/>
          </a:xfrm>
          <a:prstGeom prst="rect">
            <a:avLst/>
          </a:prstGeom>
          <a:noFill/>
        </p:spPr>
        <p:txBody>
          <a:bodyPr wrap="none" rtlCol="0">
            <a:spAutoFit/>
          </a:bodyPr>
          <a:lstStyle/>
          <a:p>
            <a:pPr defTabSz="914400"/>
            <a:r>
              <a:rPr lang="en-US" sz="2000" b="1" dirty="0" smtClean="0">
                <a:solidFill>
                  <a:srgbClr val="4F81BD"/>
                </a:solidFill>
                <a:latin typeface="Cambria" pitchFamily="18" charset="0"/>
              </a:rPr>
              <a:t>Cycle 2</a:t>
            </a:r>
            <a:endParaRPr lang="en-US" sz="2000" b="1" dirty="0">
              <a:solidFill>
                <a:srgbClr val="4F81BD"/>
              </a:solidFill>
              <a:latin typeface="Cambria" pitchFamily="18" charset="0"/>
            </a:endParaRPr>
          </a:p>
        </p:txBody>
      </p:sp>
      <p:sp>
        <p:nvSpPr>
          <p:cNvPr id="115" name="TextBox 114"/>
          <p:cNvSpPr txBox="1"/>
          <p:nvPr/>
        </p:nvSpPr>
        <p:spPr>
          <a:xfrm>
            <a:off x="5257800" y="5314890"/>
            <a:ext cx="1000787" cy="400110"/>
          </a:xfrm>
          <a:prstGeom prst="rect">
            <a:avLst/>
          </a:prstGeom>
          <a:noFill/>
        </p:spPr>
        <p:txBody>
          <a:bodyPr wrap="none" rtlCol="0">
            <a:spAutoFit/>
          </a:bodyPr>
          <a:lstStyle/>
          <a:p>
            <a:pPr defTabSz="914400"/>
            <a:r>
              <a:rPr lang="en-US" sz="2000" b="1" dirty="0" smtClean="0">
                <a:solidFill>
                  <a:srgbClr val="4F81BD"/>
                </a:solidFill>
                <a:latin typeface="Cambria" pitchFamily="18" charset="0"/>
              </a:rPr>
              <a:t>Cycle 3</a:t>
            </a:r>
            <a:endParaRPr lang="en-US" sz="2000" b="1" dirty="0">
              <a:solidFill>
                <a:srgbClr val="4F81BD"/>
              </a:solidFill>
              <a:latin typeface="Cambria" pitchFamily="18" charset="0"/>
            </a:endParaRPr>
          </a:p>
        </p:txBody>
      </p:sp>
      <p:sp>
        <p:nvSpPr>
          <p:cNvPr id="118" name="Rectangle 117"/>
          <p:cNvSpPr/>
          <p:nvPr/>
        </p:nvSpPr>
        <p:spPr>
          <a:xfrm>
            <a:off x="6761988" y="2999862"/>
            <a:ext cx="2153412" cy="2667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a:endParaRPr>
          </a:p>
        </p:txBody>
      </p:sp>
    </p:spTree>
    <p:extLst>
      <p:ext uri="{BB962C8B-B14F-4D97-AF65-F5344CB8AC3E}">
        <p14:creationId xmlns:p14="http://schemas.microsoft.com/office/powerpoint/2010/main" val="9810131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5" grpId="0"/>
      <p:bldP spid="11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287" y="609565"/>
            <a:ext cx="3116634" cy="1143000"/>
          </a:xfrm>
        </p:spPr>
        <p:style>
          <a:lnRef idx="3">
            <a:schemeClr val="lt1"/>
          </a:lnRef>
          <a:fillRef idx="1">
            <a:schemeClr val="accent4"/>
          </a:fillRef>
          <a:effectRef idx="1">
            <a:schemeClr val="accent4"/>
          </a:effectRef>
          <a:fontRef idx="minor">
            <a:schemeClr val="lt1"/>
          </a:fontRef>
        </p:style>
        <p:txBody>
          <a:bodyPr>
            <a:normAutofit fontScale="90000"/>
          </a:bodyPr>
          <a:lstStyle/>
          <a:p>
            <a:r>
              <a:rPr lang="en-US" dirty="0" smtClean="0"/>
              <a:t>Today’s </a:t>
            </a:r>
            <a:r>
              <a:rPr lang="en-US" dirty="0" smtClean="0"/>
              <a:t/>
            </a:r>
            <a:br>
              <a:rPr lang="en-US" dirty="0" smtClean="0"/>
            </a:br>
            <a:r>
              <a:rPr lang="en-US" dirty="0" smtClean="0"/>
              <a:t>Goals</a:t>
            </a:r>
            <a:endParaRPr lang="en-US" dirty="0"/>
          </a:p>
        </p:txBody>
      </p:sp>
      <p:sp>
        <p:nvSpPr>
          <p:cNvPr id="4" name="TextBox 3"/>
          <p:cNvSpPr txBox="1"/>
          <p:nvPr/>
        </p:nvSpPr>
        <p:spPr>
          <a:xfrm>
            <a:off x="605493" y="2005179"/>
            <a:ext cx="2003268"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Gain an understanding of the PSEP Project</a:t>
            </a:r>
            <a:endParaRPr lang="en-US" dirty="0"/>
          </a:p>
        </p:txBody>
      </p:sp>
      <p:sp>
        <p:nvSpPr>
          <p:cNvPr id="5" name="TextBox 4"/>
          <p:cNvSpPr txBox="1"/>
          <p:nvPr/>
        </p:nvSpPr>
        <p:spPr>
          <a:xfrm>
            <a:off x="533358" y="5352594"/>
            <a:ext cx="2403567" cy="923330"/>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en-US" dirty="0" smtClean="0"/>
              <a:t>Build relationships between partners and participants</a:t>
            </a:r>
            <a:endParaRPr lang="en-US" dirty="0"/>
          </a:p>
        </p:txBody>
      </p:sp>
      <p:sp>
        <p:nvSpPr>
          <p:cNvPr id="6" name="TextBox 5"/>
          <p:cNvSpPr txBox="1"/>
          <p:nvPr/>
        </p:nvSpPr>
        <p:spPr>
          <a:xfrm>
            <a:off x="605493" y="3102338"/>
            <a:ext cx="2244583" cy="92333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dirty="0" smtClean="0"/>
              <a:t>Increase awareness of  the Next Generation Science Standards</a:t>
            </a:r>
            <a:endParaRPr lang="en-US" dirty="0"/>
          </a:p>
        </p:txBody>
      </p:sp>
      <p:sp>
        <p:nvSpPr>
          <p:cNvPr id="7" name="TextBox 6"/>
          <p:cNvSpPr txBox="1"/>
          <p:nvPr/>
        </p:nvSpPr>
        <p:spPr>
          <a:xfrm>
            <a:off x="533358" y="4275566"/>
            <a:ext cx="2403567"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Increase awareness of the Science &amp; Engineering Practices</a:t>
            </a:r>
            <a:endParaRPr lang="en-US" dirty="0"/>
          </a:p>
        </p:txBody>
      </p:sp>
      <p:sp>
        <p:nvSpPr>
          <p:cNvPr id="3" name="Right Arrow 2"/>
          <p:cNvSpPr/>
          <p:nvPr/>
        </p:nvSpPr>
        <p:spPr>
          <a:xfrm>
            <a:off x="3586480" y="2204720"/>
            <a:ext cx="1137920" cy="5588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ight Arrow 7"/>
          <p:cNvSpPr/>
          <p:nvPr/>
        </p:nvSpPr>
        <p:spPr>
          <a:xfrm>
            <a:off x="3586480" y="3291840"/>
            <a:ext cx="1137920" cy="5588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ight Arrow 8"/>
          <p:cNvSpPr/>
          <p:nvPr/>
        </p:nvSpPr>
        <p:spPr>
          <a:xfrm>
            <a:off x="3586480" y="4363097"/>
            <a:ext cx="1137920" cy="5588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5421333" y="2204720"/>
            <a:ext cx="2003268"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smtClean="0"/>
              <a:t>Focus on Practices</a:t>
            </a:r>
            <a:endParaRPr lang="en-US" dirty="0"/>
          </a:p>
        </p:txBody>
      </p:sp>
      <p:sp>
        <p:nvSpPr>
          <p:cNvPr id="11" name="TextBox 10"/>
          <p:cNvSpPr txBox="1"/>
          <p:nvPr/>
        </p:nvSpPr>
        <p:spPr>
          <a:xfrm>
            <a:off x="5421333" y="3102338"/>
            <a:ext cx="2244583" cy="646331"/>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dirty="0" smtClean="0"/>
              <a:t>Implementation will take time</a:t>
            </a:r>
            <a:endParaRPr lang="en-US" dirty="0"/>
          </a:p>
        </p:txBody>
      </p:sp>
      <p:sp>
        <p:nvSpPr>
          <p:cNvPr id="12" name="TextBox 11"/>
          <p:cNvSpPr txBox="1"/>
          <p:nvPr/>
        </p:nvSpPr>
        <p:spPr>
          <a:xfrm>
            <a:off x="5421333" y="4275566"/>
            <a:ext cx="2403567"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smtClean="0"/>
              <a:t>The Practices are authentic</a:t>
            </a:r>
            <a:endParaRPr lang="en-US" dirty="0"/>
          </a:p>
        </p:txBody>
      </p:sp>
      <p:sp>
        <p:nvSpPr>
          <p:cNvPr id="13" name="Right Arrow 12"/>
          <p:cNvSpPr/>
          <p:nvPr/>
        </p:nvSpPr>
        <p:spPr>
          <a:xfrm>
            <a:off x="3586480" y="5511177"/>
            <a:ext cx="1137920" cy="5588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itle 1"/>
          <p:cNvSpPr txBox="1">
            <a:spLocks/>
          </p:cNvSpPr>
          <p:nvPr/>
        </p:nvSpPr>
        <p:spPr>
          <a:xfrm>
            <a:off x="4942631" y="619690"/>
            <a:ext cx="3116634" cy="1143000"/>
          </a:xfrm>
          <a:prstGeom prst="rect">
            <a:avLst/>
          </a:prstGeom>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dirty="0" smtClean="0"/>
              <a:t>Take Home Messages</a:t>
            </a:r>
            <a:endParaRPr lang="en-US" dirty="0"/>
          </a:p>
        </p:txBody>
      </p:sp>
      <p:sp>
        <p:nvSpPr>
          <p:cNvPr id="15" name="TextBox 14"/>
          <p:cNvSpPr txBox="1"/>
          <p:nvPr/>
        </p:nvSpPr>
        <p:spPr>
          <a:xfrm>
            <a:off x="5421333" y="5352594"/>
            <a:ext cx="2403567" cy="646331"/>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en-US" dirty="0" smtClean="0"/>
              <a:t>We have lots of support and expertise</a:t>
            </a:r>
            <a:endParaRPr lang="en-US" dirty="0"/>
          </a:p>
        </p:txBody>
      </p:sp>
    </p:spTree>
    <p:extLst>
      <p:ext uri="{BB962C8B-B14F-4D97-AF65-F5344CB8AC3E}">
        <p14:creationId xmlns:p14="http://schemas.microsoft.com/office/powerpoint/2010/main" val="28257865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MC90043255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5688" y="1447800"/>
            <a:ext cx="2162175"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le 4"/>
          <p:cNvSpPr>
            <a:spLocks noGrp="1"/>
          </p:cNvSpPr>
          <p:nvPr>
            <p:ph type="title"/>
          </p:nvPr>
        </p:nvSpPr>
        <p:spPr>
          <a:xfrm>
            <a:off x="457200" y="914400"/>
            <a:ext cx="8229600" cy="1554163"/>
          </a:xfrm>
        </p:spPr>
        <p:txBody>
          <a:bodyPr/>
          <a:lstStyle/>
          <a:p>
            <a:pPr algn="r" eaLnBrk="1" hangingPunct="1"/>
            <a:r>
              <a:rPr lang="en-US">
                <a:latin typeface="Calibri" charset="0"/>
              </a:rPr>
              <a:t/>
            </a:r>
            <a:br>
              <a:rPr lang="en-US">
                <a:latin typeface="Calibri" charset="0"/>
              </a:rPr>
            </a:br>
            <a:r>
              <a:rPr lang="en-US" i="1">
                <a:solidFill>
                  <a:srgbClr val="0070C0"/>
                </a:solidFill>
                <a:latin typeface="Calibri" charset="0"/>
              </a:rPr>
              <a:t>PSEP Evaluation</a:t>
            </a:r>
            <a:r>
              <a:rPr lang="en-US">
                <a:solidFill>
                  <a:srgbClr val="0070C0"/>
                </a:solidFill>
                <a:latin typeface="Calibri" charset="0"/>
              </a:rPr>
              <a:t> </a:t>
            </a:r>
            <a:br>
              <a:rPr lang="en-US">
                <a:solidFill>
                  <a:srgbClr val="0070C0"/>
                </a:solidFill>
                <a:latin typeface="Calibri" charset="0"/>
              </a:rPr>
            </a:br>
            <a:r>
              <a:rPr lang="en-US" sz="3200">
                <a:solidFill>
                  <a:srgbClr val="0070C0"/>
                </a:solidFill>
                <a:latin typeface="Calibri" charset="0"/>
              </a:rPr>
              <a:t>Let</a:t>
            </a:r>
            <a:r>
              <a:rPr lang="ja-JP" altLang="en-US" sz="3200">
                <a:solidFill>
                  <a:srgbClr val="0070C0"/>
                </a:solidFill>
                <a:latin typeface="Calibri" charset="0"/>
              </a:rPr>
              <a:t>’</a:t>
            </a:r>
            <a:r>
              <a:rPr lang="en-US" sz="3200">
                <a:solidFill>
                  <a:srgbClr val="0070C0"/>
                </a:solidFill>
                <a:latin typeface="Calibri" charset="0"/>
              </a:rPr>
              <a:t>s Get Started! </a:t>
            </a:r>
            <a:r>
              <a:rPr lang="en-US">
                <a:solidFill>
                  <a:srgbClr val="0070C0"/>
                </a:solidFill>
                <a:latin typeface="Calibri" charset="0"/>
              </a:rPr>
              <a:t/>
            </a:r>
            <a:br>
              <a:rPr lang="en-US">
                <a:solidFill>
                  <a:srgbClr val="0070C0"/>
                </a:solidFill>
                <a:latin typeface="Calibri" charset="0"/>
              </a:rPr>
            </a:br>
            <a:r>
              <a:rPr lang="en-US">
                <a:solidFill>
                  <a:srgbClr val="0070C0"/>
                </a:solidFill>
                <a:latin typeface="Calibri" charset="0"/>
              </a:rPr>
              <a:t/>
            </a:r>
            <a:br>
              <a:rPr lang="en-US">
                <a:solidFill>
                  <a:srgbClr val="0070C0"/>
                </a:solidFill>
                <a:latin typeface="Calibri" charset="0"/>
              </a:rPr>
            </a:br>
            <a:endParaRPr lang="en-US">
              <a:solidFill>
                <a:srgbClr val="0070C0"/>
              </a:solidFill>
              <a:latin typeface="Calibri" charset="0"/>
            </a:endParaRPr>
          </a:p>
        </p:txBody>
      </p:sp>
      <p:sp>
        <p:nvSpPr>
          <p:cNvPr id="6" name="Content Placeholder 5"/>
          <p:cNvSpPr>
            <a:spLocks noGrp="1"/>
          </p:cNvSpPr>
          <p:nvPr>
            <p:ph sz="half" idx="1"/>
          </p:nvPr>
        </p:nvSpPr>
        <p:spPr>
          <a:xfrm>
            <a:off x="457200" y="3429000"/>
            <a:ext cx="4038600" cy="2514600"/>
          </a:xfrm>
          <a:solidFill>
            <a:schemeClr val="accent1">
              <a:lumMod val="20000"/>
              <a:lumOff val="80000"/>
            </a:schemeClr>
          </a:solidFill>
        </p:spPr>
        <p:txBody>
          <a:bodyPr/>
          <a:lstStyle/>
          <a:p>
            <a:pPr marL="0" indent="0" eaLnBrk="1" hangingPunct="1">
              <a:buFont typeface="Arial" charset="0"/>
              <a:buNone/>
              <a:defRPr/>
            </a:pPr>
            <a:r>
              <a:rPr lang="en-US" b="1" i="1" dirty="0" smtClean="0">
                <a:ea typeface="+mn-ea"/>
              </a:rPr>
              <a:t>Today:</a:t>
            </a:r>
          </a:p>
          <a:p>
            <a:pPr marL="236538" indent="0" eaLnBrk="1" hangingPunct="1">
              <a:buFont typeface="Arial" charset="0"/>
              <a:buNone/>
              <a:defRPr/>
            </a:pPr>
            <a:r>
              <a:rPr lang="en-US" i="1" dirty="0" smtClean="0">
                <a:ea typeface="+mn-ea"/>
              </a:rPr>
              <a:t>Please complete the Kick-Off Session Evaluation Form </a:t>
            </a:r>
            <a:r>
              <a:rPr lang="en-US" i="1" u="sng" dirty="0" smtClean="0">
                <a:ea typeface="+mn-ea"/>
              </a:rPr>
              <a:t>before you leave</a:t>
            </a:r>
            <a:r>
              <a:rPr lang="en-US" i="1" dirty="0" smtClean="0">
                <a:ea typeface="+mn-ea"/>
              </a:rPr>
              <a:t>. </a:t>
            </a:r>
            <a:endParaRPr lang="en-US" i="1" dirty="0">
              <a:ea typeface="+mn-ea"/>
            </a:endParaRPr>
          </a:p>
          <a:p>
            <a:pPr eaLnBrk="1" hangingPunct="1">
              <a:defRPr/>
            </a:pPr>
            <a:endParaRPr lang="en-US" dirty="0">
              <a:ea typeface="+mn-ea"/>
            </a:endParaRPr>
          </a:p>
        </p:txBody>
      </p:sp>
      <p:sp>
        <p:nvSpPr>
          <p:cNvPr id="7" name="Content Placeholder 6"/>
          <p:cNvSpPr>
            <a:spLocks noGrp="1"/>
          </p:cNvSpPr>
          <p:nvPr>
            <p:ph sz="half" idx="2"/>
          </p:nvPr>
        </p:nvSpPr>
        <p:spPr>
          <a:xfrm>
            <a:off x="4619625" y="3429000"/>
            <a:ext cx="4295775" cy="3200400"/>
          </a:xfrm>
          <a:solidFill>
            <a:schemeClr val="tx2">
              <a:lumMod val="20000"/>
              <a:lumOff val="80000"/>
            </a:schemeClr>
          </a:solidFill>
        </p:spPr>
        <p:txBody>
          <a:bodyPr/>
          <a:lstStyle/>
          <a:p>
            <a:pPr marL="0" indent="0" eaLnBrk="1" hangingPunct="1">
              <a:buFont typeface="Arial" charset="0"/>
              <a:buNone/>
            </a:pPr>
            <a:r>
              <a:rPr lang="en-US" b="1" i="1">
                <a:latin typeface="Calibri" charset="0"/>
              </a:rPr>
              <a:t>Tomorrow:</a:t>
            </a:r>
          </a:p>
          <a:p>
            <a:pPr marL="0" indent="0" eaLnBrk="1" hangingPunct="1">
              <a:buFont typeface="Arial" charset="0"/>
              <a:buNone/>
            </a:pPr>
            <a:r>
              <a:rPr lang="en-US" i="1">
                <a:latin typeface="Calibri" charset="0"/>
              </a:rPr>
              <a:t>You will receive an email from me with your </a:t>
            </a:r>
            <a:r>
              <a:rPr lang="ja-JP" altLang="en-US" i="1">
                <a:latin typeface="Calibri" charset="0"/>
              </a:rPr>
              <a:t>“</a:t>
            </a:r>
            <a:r>
              <a:rPr lang="en-US" i="1">
                <a:latin typeface="Calibri" charset="0"/>
              </a:rPr>
              <a:t>homework</a:t>
            </a:r>
            <a:r>
              <a:rPr lang="ja-JP" altLang="en-US" i="1">
                <a:latin typeface="Calibri" charset="0"/>
              </a:rPr>
              <a:t>”</a:t>
            </a:r>
            <a:r>
              <a:rPr lang="en-US" i="1">
                <a:latin typeface="Calibri" charset="0"/>
              </a:rPr>
              <a:t> assignment.  </a:t>
            </a:r>
          </a:p>
          <a:p>
            <a:pPr marL="0" indent="0" eaLnBrk="1" hangingPunct="1">
              <a:buFont typeface="Arial" charset="0"/>
              <a:buNone/>
            </a:pPr>
            <a:r>
              <a:rPr lang="en-US" i="1">
                <a:latin typeface="Calibri" charset="0"/>
              </a:rPr>
              <a:t>Please complete the 2 online surveys </a:t>
            </a:r>
            <a:r>
              <a:rPr lang="en-US" i="1" u="sng">
                <a:latin typeface="Calibri" charset="0"/>
              </a:rPr>
              <a:t>before July 4</a:t>
            </a:r>
            <a:r>
              <a:rPr lang="en-US" i="1" u="sng" baseline="30000">
                <a:latin typeface="Calibri" charset="0"/>
              </a:rPr>
              <a:t>th</a:t>
            </a:r>
            <a:r>
              <a:rPr lang="en-US" i="1">
                <a:latin typeface="Calibri" charset="0"/>
              </a:rPr>
              <a:t>.</a:t>
            </a:r>
            <a:endParaRPr lang="en-US">
              <a:latin typeface="Calibri" charset="0"/>
            </a:endParaRPr>
          </a:p>
        </p:txBody>
      </p:sp>
      <p:pic>
        <p:nvPicPr>
          <p:cNvPr id="174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04800"/>
            <a:ext cx="286702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180417398"/>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583680" cy="1143000"/>
          </a:xfrm>
        </p:spPr>
        <p:style>
          <a:lnRef idx="1">
            <a:schemeClr val="accent6"/>
          </a:lnRef>
          <a:fillRef idx="2">
            <a:schemeClr val="accent6"/>
          </a:fillRef>
          <a:effectRef idx="1">
            <a:schemeClr val="accent6"/>
          </a:effectRef>
          <a:fontRef idx="minor">
            <a:schemeClr val="dk1"/>
          </a:fontRef>
        </p:style>
        <p:txBody>
          <a:bodyPr/>
          <a:lstStyle/>
          <a:p>
            <a:r>
              <a:rPr lang="en-US" dirty="0" smtClean="0"/>
              <a:t>See </a:t>
            </a:r>
            <a:r>
              <a:rPr lang="en-US" dirty="0" smtClean="0"/>
              <a:t>You </a:t>
            </a:r>
            <a:r>
              <a:rPr lang="en-US" dirty="0" smtClean="0"/>
              <a:t>in August</a:t>
            </a:r>
            <a:endParaRPr lang="en-US" dirty="0"/>
          </a:p>
        </p:txBody>
      </p:sp>
      <p:sp>
        <p:nvSpPr>
          <p:cNvPr id="3" name="Content Placeholder 2"/>
          <p:cNvSpPr>
            <a:spLocks noGrp="1"/>
          </p:cNvSpPr>
          <p:nvPr>
            <p:ph idx="1"/>
          </p:nvPr>
        </p:nvSpPr>
        <p:spPr>
          <a:xfrm>
            <a:off x="457200" y="1813561"/>
            <a:ext cx="6400800" cy="2981960"/>
          </a:xfrm>
        </p:spPr>
        <p:style>
          <a:lnRef idx="2">
            <a:schemeClr val="accent4"/>
          </a:lnRef>
          <a:fillRef idx="1">
            <a:schemeClr val="lt1"/>
          </a:fillRef>
          <a:effectRef idx="0">
            <a:schemeClr val="accent4"/>
          </a:effectRef>
          <a:fontRef idx="minor">
            <a:schemeClr val="dk1"/>
          </a:fontRef>
        </p:style>
        <p:txBody>
          <a:bodyPr/>
          <a:lstStyle/>
          <a:p>
            <a:pPr marL="0" indent="0">
              <a:buNone/>
            </a:pPr>
            <a:r>
              <a:rPr lang="en-US" b="1" dirty="0" smtClean="0"/>
              <a:t>Summer Institute</a:t>
            </a:r>
          </a:p>
          <a:p>
            <a:pPr marL="0" indent="0">
              <a:buNone/>
            </a:pPr>
            <a:r>
              <a:rPr lang="en-US" dirty="0" smtClean="0"/>
              <a:t>August </a:t>
            </a:r>
            <a:r>
              <a:rPr lang="en-US" dirty="0" smtClean="0"/>
              <a:t>19-23, </a:t>
            </a:r>
            <a:r>
              <a:rPr lang="en-US" dirty="0" smtClean="0"/>
              <a:t>2013</a:t>
            </a:r>
          </a:p>
          <a:p>
            <a:pPr marL="0" indent="0">
              <a:buNone/>
            </a:pPr>
            <a:endParaRPr lang="en-US" dirty="0" smtClean="0"/>
          </a:p>
          <a:p>
            <a:pPr marL="0" indent="0">
              <a:buNone/>
            </a:pPr>
            <a:r>
              <a:rPr lang="en-US" dirty="0" smtClean="0"/>
              <a:t>Dimmitt Middle </a:t>
            </a:r>
            <a:r>
              <a:rPr lang="en-US" dirty="0" smtClean="0"/>
              <a:t>School in Renton</a:t>
            </a:r>
            <a:endParaRPr lang="en-US" dirty="0" smtClean="0"/>
          </a:p>
          <a:p>
            <a:pPr marL="0" indent="0">
              <a:buNone/>
            </a:pPr>
            <a:endParaRPr lang="en-US" dirty="0"/>
          </a:p>
        </p:txBody>
      </p:sp>
    </p:spTree>
    <p:extLst>
      <p:ext uri="{BB962C8B-B14F-4D97-AF65-F5344CB8AC3E}">
        <p14:creationId xmlns:p14="http://schemas.microsoft.com/office/powerpoint/2010/main" val="95227665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www.MyFutureMyScience.org</a:t>
            </a:r>
            <a:endParaRPr lang="en-US" dirty="0"/>
          </a:p>
        </p:txBody>
      </p:sp>
      <p:pic>
        <p:nvPicPr>
          <p:cNvPr id="4" name="Content Placeholder 3"/>
          <p:cNvPicPr>
            <a:picLocks noGrp="1" noChangeAspect="1"/>
          </p:cNvPicPr>
          <p:nvPr>
            <p:ph idx="1"/>
          </p:nvPr>
        </p:nvPicPr>
        <p:blipFill>
          <a:blip r:embed="rId3"/>
          <a:srcRect t="4327" b="4327"/>
          <a:stretch>
            <a:fillRect/>
          </a:stretch>
        </p:blipFill>
        <p:spPr>
          <a:prstGeom prst="rect">
            <a:avLst/>
          </a:prstGeom>
          <a:ln>
            <a:noFill/>
          </a:ln>
          <a:effectLst>
            <a:softEdge rad="112500"/>
          </a:effectLst>
        </p:spPr>
      </p:pic>
      <p:sp>
        <p:nvSpPr>
          <p:cNvPr id="5" name="TextBox 4"/>
          <p:cNvSpPr txBox="1"/>
          <p:nvPr/>
        </p:nvSpPr>
        <p:spPr>
          <a:xfrm rot="770546">
            <a:off x="7734912" y="4189075"/>
            <a:ext cx="1239368" cy="923330"/>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dirty="0" smtClean="0"/>
              <a:t>See p. </a:t>
            </a:r>
            <a:r>
              <a:rPr lang="en-US" dirty="0" smtClean="0"/>
              <a:t>2 </a:t>
            </a:r>
            <a:r>
              <a:rPr lang="en-US" dirty="0" smtClean="0"/>
              <a:t>in your Notebook</a:t>
            </a:r>
            <a:endParaRPr lang="en-US" dirty="0"/>
          </a:p>
        </p:txBody>
      </p:sp>
    </p:spTree>
    <p:extLst>
      <p:ext uri="{BB962C8B-B14F-4D97-AF65-F5344CB8AC3E}">
        <p14:creationId xmlns:p14="http://schemas.microsoft.com/office/powerpoint/2010/main" val="322324373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dk1"/>
          </a:fillRef>
          <a:effectRef idx="1">
            <a:schemeClr val="dk1"/>
          </a:effectRef>
          <a:fontRef idx="minor">
            <a:schemeClr val="lt1"/>
          </a:fontRef>
        </p:style>
        <p:txBody>
          <a:bodyPr>
            <a:normAutofit fontScale="90000"/>
          </a:bodyPr>
          <a:lstStyle/>
          <a:p>
            <a:r>
              <a:rPr lang="en-US" dirty="0" smtClean="0"/>
              <a:t>This is Her Future:</a:t>
            </a:r>
            <a:br>
              <a:rPr lang="en-US" dirty="0" smtClean="0"/>
            </a:br>
            <a:r>
              <a:rPr lang="en-US" dirty="0" smtClean="0"/>
              <a:t>Debrief</a:t>
            </a:r>
            <a:endParaRPr lang="en-US" dirty="0"/>
          </a:p>
        </p:txBody>
      </p:sp>
      <p:sp>
        <p:nvSpPr>
          <p:cNvPr id="3" name="Content Placeholder 2"/>
          <p:cNvSpPr>
            <a:spLocks noGrp="1"/>
          </p:cNvSpPr>
          <p:nvPr>
            <p:ph idx="1"/>
          </p:nvPr>
        </p:nvSpPr>
        <p:spPr>
          <a:xfrm>
            <a:off x="457200" y="1600201"/>
            <a:ext cx="4662262" cy="3951670"/>
          </a:xfrm>
        </p:spPr>
        <p:style>
          <a:lnRef idx="3">
            <a:schemeClr val="lt1"/>
          </a:lnRef>
          <a:fillRef idx="1">
            <a:schemeClr val="accent2"/>
          </a:fillRef>
          <a:effectRef idx="1">
            <a:schemeClr val="accent2"/>
          </a:effectRef>
          <a:fontRef idx="minor">
            <a:schemeClr val="lt1"/>
          </a:fontRef>
        </p:style>
        <p:txBody>
          <a:bodyPr/>
          <a:lstStyle/>
          <a:p>
            <a:pPr marL="0" indent="0">
              <a:buNone/>
            </a:pPr>
            <a:r>
              <a:rPr lang="en-US" dirty="0" smtClean="0"/>
              <a:t>What does this video tell us about the work here at ISB?</a:t>
            </a:r>
          </a:p>
          <a:p>
            <a:pPr marL="0" indent="0">
              <a:buNone/>
            </a:pPr>
            <a:endParaRPr lang="en-US" dirty="0"/>
          </a:p>
          <a:p>
            <a:pPr marL="0" indent="0">
              <a:buNone/>
            </a:pPr>
            <a:r>
              <a:rPr lang="en-US" dirty="0" smtClean="0"/>
              <a:t>What does this video </a:t>
            </a:r>
            <a:r>
              <a:rPr lang="en-US" dirty="0" smtClean="0"/>
              <a:t>suggest </a:t>
            </a:r>
            <a:r>
              <a:rPr lang="en-US" dirty="0" smtClean="0"/>
              <a:t>for our work </a:t>
            </a:r>
            <a:r>
              <a:rPr lang="en-US" dirty="0" smtClean="0"/>
              <a:t>as K-8 educators?</a:t>
            </a:r>
            <a:endParaRPr lang="en-US" dirty="0"/>
          </a:p>
        </p:txBody>
      </p:sp>
    </p:spTree>
    <p:extLst>
      <p:ext uri="{BB962C8B-B14F-4D97-AF65-F5344CB8AC3E}">
        <p14:creationId xmlns:p14="http://schemas.microsoft.com/office/powerpoint/2010/main" val="80040254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p:cNvSpPr txBox="1"/>
          <p:nvPr/>
        </p:nvSpPr>
        <p:spPr>
          <a:xfrm>
            <a:off x="1177923" y="2774127"/>
            <a:ext cx="7306034" cy="1815882"/>
          </a:xfrm>
          <a:prstGeom prst="rect">
            <a:avLst/>
          </a:prstGeom>
          <a:noFill/>
        </p:spPr>
        <p:txBody>
          <a:bodyPr wrap="square" rtlCol="0">
            <a:spAutoFit/>
          </a:bodyPr>
          <a:lstStyle/>
          <a:p>
            <a:pPr marL="0" lvl="5"/>
            <a:r>
              <a:rPr lang="en-US" sz="2800" dirty="0" smtClean="0">
                <a:solidFill>
                  <a:prstClr val="white"/>
                </a:solidFill>
                <a:latin typeface="Calibri"/>
              </a:rPr>
              <a:t>I love it when a plan comes together.</a:t>
            </a:r>
          </a:p>
          <a:p>
            <a:pPr marL="0" lvl="5"/>
            <a:endParaRPr lang="en-US" sz="2800" dirty="0">
              <a:solidFill>
                <a:prstClr val="white"/>
              </a:solidFill>
              <a:latin typeface="Calibri"/>
            </a:endParaRPr>
          </a:p>
          <a:p>
            <a:pPr marL="0" lvl="5"/>
            <a:r>
              <a:rPr lang="en-US" sz="2800" i="1" dirty="0" smtClean="0">
                <a:solidFill>
                  <a:prstClr val="white"/>
                </a:solidFill>
                <a:latin typeface="Calibri"/>
              </a:rPr>
              <a:t>John “Hannibal” Smith- The A Team</a:t>
            </a:r>
            <a:endParaRPr lang="en-US" sz="2800" i="1" dirty="0" smtClean="0">
              <a:solidFill>
                <a:prstClr val="black"/>
              </a:solidFill>
              <a:latin typeface="Calibri"/>
            </a:endParaRPr>
          </a:p>
          <a:p>
            <a:endParaRPr lang="en-US" sz="2800" dirty="0">
              <a:solidFill>
                <a:prstClr val="black"/>
              </a:solidFill>
              <a:latin typeface="Calibri"/>
            </a:endParaRPr>
          </a:p>
        </p:txBody>
      </p:sp>
      <p:pic>
        <p:nvPicPr>
          <p:cNvPr id="3" name="Picture 2"/>
          <p:cNvPicPr>
            <a:picLocks noChangeAspect="1"/>
          </p:cNvPicPr>
          <p:nvPr/>
        </p:nvPicPr>
        <p:blipFill>
          <a:blip r:embed="rId2"/>
          <a:stretch>
            <a:fillRect/>
          </a:stretch>
        </p:blipFill>
        <p:spPr>
          <a:xfrm>
            <a:off x="5715347" y="4313681"/>
            <a:ext cx="2768609" cy="2073784"/>
          </a:xfrm>
          <a:prstGeom prst="rect">
            <a:avLst/>
          </a:prstGeom>
        </p:spPr>
      </p:pic>
    </p:spTree>
    <p:extLst>
      <p:ext uri="{BB962C8B-B14F-4D97-AF65-F5344CB8AC3E}">
        <p14:creationId xmlns:p14="http://schemas.microsoft.com/office/powerpoint/2010/main" val="200194055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8003</TotalTime>
  <Words>4046</Words>
  <Application>Microsoft Macintosh PowerPoint</Application>
  <PresentationFormat>On-screen Show (4:3)</PresentationFormat>
  <Paragraphs>529</Paragraphs>
  <Slides>64</Slides>
  <Notes>23</Notes>
  <HiddenSlides>0</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64</vt:i4>
      </vt:variant>
    </vt:vector>
  </HeadingPairs>
  <TitlesOfParts>
    <vt:vector size="71" baseType="lpstr">
      <vt:lpstr>Office Theme</vt:lpstr>
      <vt:lpstr>1_Office Theme</vt:lpstr>
      <vt:lpstr>5_Office Theme</vt:lpstr>
      <vt:lpstr>7_Office Theme</vt:lpstr>
      <vt:lpstr>6_Office Theme</vt:lpstr>
      <vt:lpstr>Default Design</vt:lpstr>
      <vt:lpstr>Microsoft Word Document</vt:lpstr>
      <vt:lpstr>PowerPoint Presentation</vt:lpstr>
      <vt:lpstr>Welcome to the  Institute for Systems Biology</vt:lpstr>
      <vt:lpstr>Building Logistics</vt:lpstr>
      <vt:lpstr>Workshop Logistics</vt:lpstr>
      <vt:lpstr>PowerPoint Presentation</vt:lpstr>
      <vt:lpstr>STEM Professionals and Educators</vt:lpstr>
      <vt:lpstr>www.MyFutureMyScience.org</vt:lpstr>
      <vt:lpstr>This is Her Future: Debrief</vt:lpstr>
      <vt:lpstr>PowerPoint Presentation</vt:lpstr>
      <vt:lpstr>Today</vt:lpstr>
      <vt:lpstr>Today’s Goals</vt:lpstr>
      <vt:lpstr>Your Materials</vt:lpstr>
      <vt:lpstr>PowerPoint Presentation</vt:lpstr>
      <vt:lpstr> PSEP Evaluation   </vt:lpstr>
      <vt:lpstr> PSEP Evaluation  Systematic collection and analysis  of data needed to make decisions   </vt:lpstr>
      <vt:lpstr> PSEP Evaluation     Measuring our Impact </vt:lpstr>
      <vt:lpstr>Your Science Story</vt:lpstr>
      <vt:lpstr>PowerPoint Presentation</vt:lpstr>
      <vt:lpstr>Project overview June 24, 2013</vt:lpstr>
      <vt:lpstr>Today</vt:lpstr>
      <vt:lpstr>Year-long PD cycle</vt:lpstr>
      <vt:lpstr>Three, year-long PD cycles in total</vt:lpstr>
      <vt:lpstr>Three, year-long PD cycles in total</vt:lpstr>
      <vt:lpstr>Next Generation Science Standards, WA State Implementation Timeline</vt:lpstr>
      <vt:lpstr>Major state and district policies</vt:lpstr>
      <vt:lpstr>Example Teacher/Principal Evaluation Framework: Charlotte Danielson Framework for Teaching (FFT)</vt:lpstr>
      <vt:lpstr>In your Notebook… How do these policies affect you?</vt:lpstr>
      <vt:lpstr>How this Partnership project will support you</vt:lpstr>
      <vt:lpstr>Grounding in TPEP/Danielson FFT</vt:lpstr>
      <vt:lpstr>Knowledge of which content?</vt:lpstr>
      <vt:lpstr>Overlaps in Common Core State Standards and Next Generation Science Standards</vt:lpstr>
      <vt:lpstr>What about our current Science Standards?</vt:lpstr>
      <vt:lpstr>Overlap between WA Science Standards and Next Generation Science Standards</vt:lpstr>
      <vt:lpstr>Partnership Professional Development Goal</vt:lpstr>
      <vt:lpstr>In your Notebook…(p. 4)</vt:lpstr>
      <vt:lpstr>5-day August Institute</vt:lpstr>
      <vt:lpstr>5-day August Institute</vt:lpstr>
      <vt:lpstr>Units for 2013-14</vt:lpstr>
      <vt:lpstr>3 School-year release days</vt:lpstr>
      <vt:lpstr>3 School-year release days</vt:lpstr>
      <vt:lpstr>Today</vt:lpstr>
      <vt:lpstr>In your Notebook…</vt:lpstr>
      <vt:lpstr>Break</vt:lpstr>
      <vt:lpstr>Questions</vt:lpstr>
      <vt:lpstr>PowerPoint Presentation</vt:lpstr>
      <vt:lpstr>Doing Science</vt:lpstr>
      <vt:lpstr>PowerPoint Presentation</vt:lpstr>
      <vt:lpstr>How Science Works</vt:lpstr>
      <vt:lpstr>PowerPoint Presentation</vt:lpstr>
      <vt:lpstr>PowerPoint Presentation</vt:lpstr>
      <vt:lpstr>PowerPoint Presentation</vt:lpstr>
      <vt:lpstr>Digging into the Practices</vt:lpstr>
      <vt:lpstr>Stack &amp; Pack to your  Practice Expert Groups</vt:lpstr>
      <vt:lpstr>PowerPoint Presentation</vt:lpstr>
      <vt:lpstr>ISB Scientists</vt:lpstr>
      <vt:lpstr>Lunch with a Scientist</vt:lpstr>
      <vt:lpstr>Deep Dive into Practices</vt:lpstr>
      <vt:lpstr>Make a Poster</vt:lpstr>
      <vt:lpstr>Break &amp; Gallery Walk</vt:lpstr>
      <vt:lpstr>Find the Practices in these Standards</vt:lpstr>
      <vt:lpstr>Three, year-long PD cycles in total</vt:lpstr>
      <vt:lpstr>Today’s  Goals</vt:lpstr>
      <vt:lpstr> PSEP Evaluation  Let’s Get Started!   </vt:lpstr>
      <vt:lpstr>See You in August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Partnership for Science &amp; Engineering Practices</dc:title>
  <dc:creator>Kirk Robbins</dc:creator>
  <cp:lastModifiedBy>Kirk Robbins</cp:lastModifiedBy>
  <cp:revision>90</cp:revision>
  <dcterms:created xsi:type="dcterms:W3CDTF">2013-06-12T18:08:22Z</dcterms:created>
  <dcterms:modified xsi:type="dcterms:W3CDTF">2013-06-25T16:32:51Z</dcterms:modified>
</cp:coreProperties>
</file>